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0"/>
  </p:notesMasterIdLst>
  <p:sldIdLst>
    <p:sldId id="256" r:id="rId2"/>
    <p:sldId id="321" r:id="rId3"/>
    <p:sldId id="322" r:id="rId4"/>
    <p:sldId id="323" r:id="rId5"/>
    <p:sldId id="324" r:id="rId6"/>
    <p:sldId id="325" r:id="rId7"/>
    <p:sldId id="261" r:id="rId8"/>
    <p:sldId id="258" r:id="rId9"/>
    <p:sldId id="262" r:id="rId10"/>
    <p:sldId id="259" r:id="rId11"/>
    <p:sldId id="273" r:id="rId12"/>
    <p:sldId id="326" r:id="rId13"/>
    <p:sldId id="327" r:id="rId14"/>
    <p:sldId id="328" r:id="rId15"/>
    <p:sldId id="260" r:id="rId16"/>
    <p:sldId id="264" r:id="rId17"/>
    <p:sldId id="329" r:id="rId18"/>
    <p:sldId id="335" r:id="rId19"/>
    <p:sldId id="330" r:id="rId20"/>
    <p:sldId id="336" r:id="rId21"/>
    <p:sldId id="333" r:id="rId22"/>
    <p:sldId id="332" r:id="rId23"/>
    <p:sldId id="265" r:id="rId24"/>
    <p:sldId id="270" r:id="rId25"/>
    <p:sldId id="267" r:id="rId26"/>
    <p:sldId id="271" r:id="rId27"/>
    <p:sldId id="272" r:id="rId28"/>
    <p:sldId id="263" r:id="rId29"/>
    <p:sldId id="334" r:id="rId30"/>
    <p:sldId id="337" r:id="rId31"/>
    <p:sldId id="274" r:id="rId32"/>
    <p:sldId id="275" r:id="rId33"/>
    <p:sldId id="276" r:id="rId34"/>
    <p:sldId id="277" r:id="rId35"/>
    <p:sldId id="278" r:id="rId36"/>
    <p:sldId id="279" r:id="rId37"/>
    <p:sldId id="280" r:id="rId38"/>
    <p:sldId id="282" r:id="rId39"/>
    <p:sldId id="338" r:id="rId40"/>
    <p:sldId id="281" r:id="rId41"/>
    <p:sldId id="283" r:id="rId42"/>
    <p:sldId id="284" r:id="rId43"/>
    <p:sldId id="285" r:id="rId44"/>
    <p:sldId id="286" r:id="rId45"/>
    <p:sldId id="309" r:id="rId46"/>
    <p:sldId id="287" r:id="rId47"/>
    <p:sldId id="311" r:id="rId48"/>
    <p:sldId id="310" r:id="rId49"/>
    <p:sldId id="288" r:id="rId50"/>
    <p:sldId id="289" r:id="rId51"/>
    <p:sldId id="291" r:id="rId52"/>
    <p:sldId id="292" r:id="rId53"/>
    <p:sldId id="290" r:id="rId54"/>
    <p:sldId id="294" r:id="rId55"/>
    <p:sldId id="295" r:id="rId56"/>
    <p:sldId id="296" r:id="rId57"/>
    <p:sldId id="297" r:id="rId58"/>
    <p:sldId id="298" r:id="rId59"/>
    <p:sldId id="312" r:id="rId60"/>
    <p:sldId id="299" r:id="rId61"/>
    <p:sldId id="314" r:id="rId62"/>
    <p:sldId id="315" r:id="rId63"/>
    <p:sldId id="316" r:id="rId64"/>
    <p:sldId id="317" r:id="rId65"/>
    <p:sldId id="301" r:id="rId66"/>
    <p:sldId id="318" r:id="rId67"/>
    <p:sldId id="300" r:id="rId68"/>
    <p:sldId id="319" r:id="rId69"/>
    <p:sldId id="303" r:id="rId70"/>
    <p:sldId id="302" r:id="rId71"/>
    <p:sldId id="304" r:id="rId72"/>
    <p:sldId id="320" r:id="rId73"/>
    <p:sldId id="305" r:id="rId74"/>
    <p:sldId id="307" r:id="rId75"/>
    <p:sldId id="306"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E90F84-A86F-4C4B-85F5-2E96219F95C9}" type="datetimeFigureOut">
              <a:rPr lang="tr-TR" smtClean="0"/>
              <a:pPr/>
              <a:t>12.01.2017</a:t>
            </a:fld>
            <a:endParaRPr lang="tr-TR"/>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AF6C30-3FCC-4DD3-B5F3-E2BBD6C85519}" type="slidenum">
              <a:rPr lang="tr-TR" smtClean="0"/>
              <a:pPr/>
              <a:t>‹#›</a:t>
            </a:fld>
            <a:endParaRPr lang="tr-T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3">
        <a:schemeClr val="bg1"/>
      </p:bgRef>
    </p:bg>
    <p:spTree>
      <p:nvGrpSpPr>
        <p:cNvPr id="1" name=""/>
        <p:cNvGrpSpPr/>
        <p:nvPr/>
      </p:nvGrpSpPr>
      <p:grpSpPr>
        <a:xfrm>
          <a:off x="0" y="0"/>
          <a:ext cx="0" cy="0"/>
          <a:chOff x="0" y="0"/>
          <a:chExt cx="0" cy="0"/>
        </a:xfrm>
      </p:grpSpPr>
      <p:sp>
        <p:nvSpPr>
          <p:cNvPr id="12" name="11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Alt Başlık"/>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p:txBody>
          <a:bodyPr/>
          <a:lstStyle/>
          <a:p>
            <a:fld id="{AA49967C-D003-47B1-AD26-A3092124DE16}" type="datetime1">
              <a:rPr lang="tr-TR" smtClean="0"/>
              <a:pPr/>
              <a:t>12.01.2017</a:t>
            </a:fld>
            <a:endParaRPr lang="tr-TR"/>
          </a:p>
        </p:txBody>
      </p:sp>
      <p:sp>
        <p:nvSpPr>
          <p:cNvPr id="17" name="16 Altbilgi Yer Tutucusu"/>
          <p:cNvSpPr>
            <a:spLocks noGrp="1"/>
          </p:cNvSpPr>
          <p:nvPr>
            <p:ph type="ftr" sz="quarter" idx="11"/>
          </p:nvPr>
        </p:nvSpPr>
        <p:spPr/>
        <p:txBody>
          <a:bodyPr/>
          <a:lstStyle/>
          <a:p>
            <a:r>
              <a:rPr lang="tr-TR" smtClean="0"/>
              <a:t>Copyright Tzn Arc</a:t>
            </a:r>
            <a:endParaRPr lang="tr-TR"/>
          </a:p>
        </p:txBody>
      </p:sp>
      <p:sp>
        <p:nvSpPr>
          <p:cNvPr id="29" name="28 Slayt Numarası Yer Tutucusu"/>
          <p:cNvSpPr>
            <a:spLocks noGrp="1"/>
          </p:cNvSpPr>
          <p:nvPr>
            <p:ph type="sldNum" sz="quarter" idx="12"/>
          </p:nvPr>
        </p:nvSpPr>
        <p:spPr/>
        <p:txBody>
          <a:bodyPr lIns="0" tIns="0" rIns="0" bIns="0">
            <a:noAutofit/>
          </a:bodyPr>
          <a:lstStyle>
            <a:lvl1pPr>
              <a:defRPr sz="1400">
                <a:solidFill>
                  <a:srgbClr val="FFFFFF"/>
                </a:solidFill>
              </a:defRPr>
            </a:lvl1pPr>
          </a:lstStyle>
          <a:p>
            <a:fld id="{87C7F38E-47CE-40E1-AA31-A23ED3DEC0D6}" type="slidenum">
              <a:rPr lang="tr-TR" smtClean="0"/>
              <a:pPr/>
              <a:t>‹#›</a:t>
            </a:fld>
            <a:endParaRPr lang="tr-TR"/>
          </a:p>
        </p:txBody>
      </p:sp>
      <p:sp>
        <p:nvSpPr>
          <p:cNvPr id="7" name="6 Dikdörtgen"/>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Dikdörtgen"/>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ikdörtgen"/>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Başlık"/>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tr-TR" smtClean="0"/>
              <a:t>Asıl başlık stili için tıklatın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AAB516F1-C123-4A7C-B85F-053F044CDC48}" type="datetime1">
              <a:rPr lang="tr-TR" smtClean="0"/>
              <a:pPr/>
              <a:t>12.01.2017</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41"/>
            <a:ext cx="201168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914400" y="274640"/>
            <a:ext cx="55626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F23FBDBD-ADB9-4B65-AACD-91D2FDD64109}" type="datetime1">
              <a:rPr lang="tr-TR" smtClean="0"/>
              <a:pPr/>
              <a:t>12.01.2017</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4" name="3 Veri Yer Tutucusu"/>
          <p:cNvSpPr>
            <a:spLocks noGrp="1"/>
          </p:cNvSpPr>
          <p:nvPr>
            <p:ph type="dt" sz="half" idx="10"/>
          </p:nvPr>
        </p:nvSpPr>
        <p:spPr/>
        <p:txBody>
          <a:bodyPr/>
          <a:lstStyle/>
          <a:p>
            <a:fld id="{CA6F0C2F-871F-428E-8520-C4F212456F62}" type="datetime1">
              <a:rPr lang="tr-TR" smtClean="0"/>
              <a:pPr/>
              <a:t>12.01.2017</a:t>
            </a:fld>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a:t>
            </a:fld>
            <a:endParaRPr lang="tr-TR"/>
          </a:p>
        </p:txBody>
      </p:sp>
      <p:sp>
        <p:nvSpPr>
          <p:cNvPr id="8" name="7 İçerik Yer Tutucusu"/>
          <p:cNvSpPr>
            <a:spLocks noGrp="1"/>
          </p:cNvSpPr>
          <p:nvPr>
            <p:ph sz="quarter" idx="1"/>
          </p:nvPr>
        </p:nvSpPr>
        <p:spPr>
          <a:xfrm>
            <a:off x="914400" y="1447800"/>
            <a:ext cx="777240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3">
        <a:schemeClr val="bg1"/>
      </p:bgRef>
    </p:bg>
    <p:spTree>
      <p:nvGrpSpPr>
        <p:cNvPr id="1" name=""/>
        <p:cNvGrpSpPr/>
        <p:nvPr/>
      </p:nvGrpSpPr>
      <p:grpSpPr>
        <a:xfrm>
          <a:off x="0" y="0"/>
          <a:ext cx="0" cy="0"/>
          <a:chOff x="0" y="0"/>
          <a:chExt cx="0" cy="0"/>
        </a:xfrm>
      </p:grpSpPr>
      <p:sp>
        <p:nvSpPr>
          <p:cNvPr id="11" name="10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Yuvarlatılmış Dikdörtgen"/>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722313" y="952500"/>
            <a:ext cx="7772400" cy="1362075"/>
          </a:xfrm>
        </p:spPr>
        <p:txBody>
          <a:bodyPr anchor="b" anchorCtr="0"/>
          <a:lstStyle>
            <a:lvl1pPr algn="l">
              <a:buNone/>
              <a:defRPr sz="4000" b="0" cap="none"/>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89B50CC1-0B7F-4FF2-961E-D05421DD311D}" type="datetime1">
              <a:rPr lang="tr-TR" smtClean="0"/>
              <a:pPr/>
              <a:t>12.01.2017</a:t>
            </a:fld>
            <a:endParaRPr lang="tr-TR"/>
          </a:p>
        </p:txBody>
      </p:sp>
      <p:sp>
        <p:nvSpPr>
          <p:cNvPr id="5" name="4 Altbilgi Yer Tutucusu"/>
          <p:cNvSpPr>
            <a:spLocks noGrp="1"/>
          </p:cNvSpPr>
          <p:nvPr>
            <p:ph type="ftr" sz="quarter" idx="11"/>
          </p:nvPr>
        </p:nvSpPr>
        <p:spPr>
          <a:xfrm>
            <a:off x="800100" y="6172200"/>
            <a:ext cx="4000500" cy="457200"/>
          </a:xfrm>
        </p:spPr>
        <p:txBody>
          <a:bodyPr/>
          <a:lstStyle/>
          <a:p>
            <a:r>
              <a:rPr lang="tr-TR" smtClean="0"/>
              <a:t>Copyright Tzn Arc</a:t>
            </a:r>
            <a:endParaRPr lang="tr-TR"/>
          </a:p>
        </p:txBody>
      </p:sp>
      <p:sp>
        <p:nvSpPr>
          <p:cNvPr id="7" name="6 Dikdörtgen"/>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Dikdörtgen"/>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Dikdörtgen"/>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Slayt Numarası Yer Tutucusu"/>
          <p:cNvSpPr>
            <a:spLocks noGrp="1"/>
          </p:cNvSpPr>
          <p:nvPr>
            <p:ph type="sldNum" sz="quarter" idx="12"/>
          </p:nvPr>
        </p:nvSpPr>
        <p:spPr>
          <a:xfrm>
            <a:off x="146304" y="6208776"/>
            <a:ext cx="457200" cy="457200"/>
          </a:xfrm>
        </p:spPr>
        <p:txBody>
          <a:bodyPr/>
          <a:lstStyle/>
          <a:p>
            <a:fld id="{87C7F38E-47CE-40E1-AA31-A23ED3DEC0D6}"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5" name="4 Veri Yer Tutucusu"/>
          <p:cNvSpPr>
            <a:spLocks noGrp="1"/>
          </p:cNvSpPr>
          <p:nvPr>
            <p:ph type="dt" sz="half" idx="10"/>
          </p:nvPr>
        </p:nvSpPr>
        <p:spPr/>
        <p:txBody>
          <a:bodyPr/>
          <a:lstStyle/>
          <a:p>
            <a:fld id="{4D9A93D2-B90E-4372-852E-1D7BBD88EC99}" type="datetime1">
              <a:rPr lang="tr-TR" smtClean="0"/>
              <a:pPr/>
              <a:t>12.01.2017</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7" name="6 Slayt Numarası Yer Tutucusu"/>
          <p:cNvSpPr>
            <a:spLocks noGrp="1"/>
          </p:cNvSpPr>
          <p:nvPr>
            <p:ph type="sldNum" sz="quarter" idx="12"/>
          </p:nvPr>
        </p:nvSpPr>
        <p:spPr/>
        <p:txBody>
          <a:bodyPr/>
          <a:lstStyle/>
          <a:p>
            <a:fld id="{87C7F38E-47CE-40E1-AA31-A23ED3DEC0D6}" type="slidenum">
              <a:rPr lang="tr-TR" smtClean="0"/>
              <a:pPr/>
              <a:t>‹#›</a:t>
            </a:fld>
            <a:endParaRPr lang="tr-TR"/>
          </a:p>
        </p:txBody>
      </p:sp>
      <p:sp>
        <p:nvSpPr>
          <p:cNvPr id="9" name="8 İçerik Yer Tutucusu"/>
          <p:cNvSpPr>
            <a:spLocks noGrp="1"/>
          </p:cNvSpPr>
          <p:nvPr>
            <p:ph sz="quarter" idx="1"/>
          </p:nvPr>
        </p:nvSpPr>
        <p:spPr>
          <a:xfrm>
            <a:off x="91440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10 İçerik Yer Tutucusu"/>
          <p:cNvSpPr>
            <a:spLocks noGrp="1"/>
          </p:cNvSpPr>
          <p:nvPr>
            <p:ph sz="quarter" idx="2"/>
          </p:nvPr>
        </p:nvSpPr>
        <p:spPr>
          <a:xfrm>
            <a:off x="4933950" y="1447800"/>
            <a:ext cx="3749040" cy="45720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914400" y="273050"/>
            <a:ext cx="7772400" cy="1143000"/>
          </a:xfrm>
        </p:spPr>
        <p:txBody>
          <a:bodyPr anchor="b" anchorCtr="0"/>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7" name="6 Veri Yer Tutucusu"/>
          <p:cNvSpPr>
            <a:spLocks noGrp="1"/>
          </p:cNvSpPr>
          <p:nvPr>
            <p:ph type="dt" sz="half" idx="10"/>
          </p:nvPr>
        </p:nvSpPr>
        <p:spPr/>
        <p:txBody>
          <a:bodyPr/>
          <a:lstStyle/>
          <a:p>
            <a:fld id="{C35DEB42-1DF6-48A6-BF17-6F5C00C6013F}" type="datetime1">
              <a:rPr lang="tr-TR" smtClean="0"/>
              <a:pPr/>
              <a:t>12.01.2017</a:t>
            </a:fld>
            <a:endParaRPr lang="tr-TR"/>
          </a:p>
        </p:txBody>
      </p:sp>
      <p:sp>
        <p:nvSpPr>
          <p:cNvPr id="8" name="7 Altbilgi Yer Tutucusu"/>
          <p:cNvSpPr>
            <a:spLocks noGrp="1"/>
          </p:cNvSpPr>
          <p:nvPr>
            <p:ph type="ftr" sz="quarter" idx="11"/>
          </p:nvPr>
        </p:nvSpPr>
        <p:spPr/>
        <p:txBody>
          <a:bodyPr/>
          <a:lstStyle/>
          <a:p>
            <a:r>
              <a:rPr lang="tr-TR" smtClean="0"/>
              <a:t>Copyright Tzn Arc</a:t>
            </a:r>
            <a:endParaRPr lang="tr-TR"/>
          </a:p>
        </p:txBody>
      </p:sp>
      <p:sp>
        <p:nvSpPr>
          <p:cNvPr id="9" name="8 Slayt Numarası Yer Tutucusu"/>
          <p:cNvSpPr>
            <a:spLocks noGrp="1"/>
          </p:cNvSpPr>
          <p:nvPr>
            <p:ph type="sldNum" sz="quarter" idx="12"/>
          </p:nvPr>
        </p:nvSpPr>
        <p:spPr/>
        <p:txBody>
          <a:bodyPr/>
          <a:lstStyle/>
          <a:p>
            <a:fld id="{87C7F38E-47CE-40E1-AA31-A23ED3DEC0D6}" type="slidenum">
              <a:rPr lang="tr-TR" smtClean="0"/>
              <a:pPr/>
              <a:t>‹#›</a:t>
            </a:fld>
            <a:endParaRPr lang="tr-TR"/>
          </a:p>
        </p:txBody>
      </p:sp>
      <p:sp>
        <p:nvSpPr>
          <p:cNvPr id="11" name="10 İçerik Yer Tutucusu"/>
          <p:cNvSpPr>
            <a:spLocks noGrp="1"/>
          </p:cNvSpPr>
          <p:nvPr>
            <p:ph sz="half" idx="2"/>
          </p:nvPr>
        </p:nvSpPr>
        <p:spPr>
          <a:xfrm>
            <a:off x="9144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12 İçerik Yer Tutucusu"/>
          <p:cNvSpPr>
            <a:spLocks noGrp="1"/>
          </p:cNvSpPr>
          <p:nvPr>
            <p:ph sz="half" idx="4"/>
          </p:nvPr>
        </p:nvSpPr>
        <p:spPr>
          <a:xfrm>
            <a:off x="4953000" y="2247900"/>
            <a:ext cx="3733800" cy="38862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Veri Yer Tutucusu"/>
          <p:cNvSpPr>
            <a:spLocks noGrp="1"/>
          </p:cNvSpPr>
          <p:nvPr>
            <p:ph type="dt" sz="half" idx="10"/>
          </p:nvPr>
        </p:nvSpPr>
        <p:spPr/>
        <p:txBody>
          <a:bodyPr/>
          <a:lstStyle/>
          <a:p>
            <a:fld id="{8C9B2410-6842-4DCE-BB04-E3C4F38DE00D}" type="datetime1">
              <a:rPr lang="tr-TR" smtClean="0"/>
              <a:pPr/>
              <a:t>12.01.2017</a:t>
            </a:fld>
            <a:endParaRPr lang="tr-TR"/>
          </a:p>
        </p:txBody>
      </p:sp>
      <p:sp>
        <p:nvSpPr>
          <p:cNvPr id="4" name="3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87C7F38E-47CE-40E1-AA31-A23ED3DEC0D6}"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71D29928-9D3B-4446-87C3-3554D9DEE008}" type="datetime1">
              <a:rPr lang="tr-TR" smtClean="0"/>
              <a:pPr/>
              <a:t>12.01.2017</a:t>
            </a:fld>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7 Dikdörtgen"/>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914400" y="273050"/>
            <a:ext cx="7772400" cy="1143000"/>
          </a:xfrm>
        </p:spPr>
        <p:txBody>
          <a:bodyPr anchor="b" anchorCtr="0"/>
          <a:lstStyle>
            <a:lvl1pPr algn="l">
              <a:buNone/>
              <a:defRPr sz="4000" b="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72BE6AA3-4698-475F-8E46-8BB57A142642}" type="datetime1">
              <a:rPr lang="tr-TR" smtClean="0"/>
              <a:pPr/>
              <a:t>12.01.2017</a:t>
            </a:fld>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7" name="6 Slayt Numarası Yer Tutucusu"/>
          <p:cNvSpPr>
            <a:spLocks noGrp="1"/>
          </p:cNvSpPr>
          <p:nvPr>
            <p:ph type="sldNum" sz="quarter" idx="12"/>
          </p:nvPr>
        </p:nvSpPr>
        <p:spPr/>
        <p:txBody>
          <a:bodyPr/>
          <a:lstStyle/>
          <a:p>
            <a:fld id="{87C7F38E-47CE-40E1-AA31-A23ED3DEC0D6}" type="slidenum">
              <a:rPr lang="tr-TR" smtClean="0"/>
              <a:pPr/>
              <a:t>‹#›</a:t>
            </a:fld>
            <a:endParaRPr lang="tr-TR"/>
          </a:p>
        </p:txBody>
      </p:sp>
      <p:sp>
        <p:nvSpPr>
          <p:cNvPr id="11" name="10 İçerik Yer Tutucusu"/>
          <p:cNvSpPr>
            <a:spLocks noGrp="1"/>
          </p:cNvSpPr>
          <p:nvPr>
            <p:ph sz="quarter" idx="1"/>
          </p:nvPr>
        </p:nvSpPr>
        <p:spPr>
          <a:xfrm>
            <a:off x="2971800" y="1600200"/>
            <a:ext cx="5715000" cy="4495800"/>
          </a:xfrm>
        </p:spPr>
        <p:txBody>
          <a:bodyPr vert="horz"/>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914400" y="4900550"/>
            <a:ext cx="7315200" cy="522288"/>
          </a:xfrm>
        </p:spPr>
        <p:txBody>
          <a:bodyPr anchor="ctr">
            <a:noAutofit/>
          </a:bodyPr>
          <a:lstStyle>
            <a:lvl1pPr algn="l">
              <a:buNone/>
              <a:defRPr sz="2800" b="0"/>
            </a:lvl1pPr>
          </a:lstStyle>
          <a:p>
            <a:r>
              <a:rPr kumimoji="0" lang="tr-TR" smtClean="0"/>
              <a:t>Asıl başlık stili için tıklatın</a:t>
            </a:r>
            <a:endParaRPr kumimoji="0" lang="en-US"/>
          </a:p>
        </p:txBody>
      </p:sp>
      <p:sp>
        <p:nvSpPr>
          <p:cNvPr id="4" name="3 Metin Yer Tutucusu"/>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79535566-1016-4AA4-9F77-AE79E0DD96B2}" type="datetime1">
              <a:rPr lang="tr-TR" smtClean="0"/>
              <a:pPr/>
              <a:t>12.01.2017</a:t>
            </a:fld>
            <a:endParaRPr lang="tr-TR"/>
          </a:p>
        </p:txBody>
      </p:sp>
      <p:sp>
        <p:nvSpPr>
          <p:cNvPr id="6" name="5 Altbilgi Yer Tutucusu"/>
          <p:cNvSpPr>
            <a:spLocks noGrp="1"/>
          </p:cNvSpPr>
          <p:nvPr>
            <p:ph type="ftr" sz="quarter" idx="11"/>
          </p:nvPr>
        </p:nvSpPr>
        <p:spPr>
          <a:xfrm>
            <a:off x="914400" y="6172200"/>
            <a:ext cx="3886200" cy="457200"/>
          </a:xfrm>
        </p:spPr>
        <p:txBody>
          <a:bodyPr/>
          <a:lstStyle/>
          <a:p>
            <a:r>
              <a:rPr lang="tr-TR" smtClean="0"/>
              <a:t>Copyright Tzn Arc</a:t>
            </a:r>
            <a:endParaRPr lang="tr-TR"/>
          </a:p>
        </p:txBody>
      </p:sp>
      <p:sp>
        <p:nvSpPr>
          <p:cNvPr id="7" name="6 Slayt Numarası Yer Tutucusu"/>
          <p:cNvSpPr>
            <a:spLocks noGrp="1"/>
          </p:cNvSpPr>
          <p:nvPr>
            <p:ph type="sldNum" sz="quarter" idx="12"/>
          </p:nvPr>
        </p:nvSpPr>
        <p:spPr>
          <a:xfrm>
            <a:off x="146304" y="6208776"/>
            <a:ext cx="457200" cy="457200"/>
          </a:xfrm>
        </p:spPr>
        <p:txBody>
          <a:bodyPr/>
          <a:lstStyle/>
          <a:p>
            <a:fld id="{87C7F38E-47CE-40E1-AA31-A23ED3DEC0D6}" type="slidenum">
              <a:rPr lang="tr-TR" smtClean="0"/>
              <a:pPr/>
              <a:t>‹#›</a:t>
            </a:fld>
            <a:endParaRPr lang="tr-TR"/>
          </a:p>
        </p:txBody>
      </p:sp>
      <p:sp>
        <p:nvSpPr>
          <p:cNvPr id="11" name="10 Dikdörtgen"/>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ikdörtgen"/>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Resim Yer Tutucusu"/>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tr-TR" smtClean="0"/>
              <a:t>Resim eklemek için simgeyi tıklatın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Dikdörtgen"/>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Yuvarlatılmış Dikdörtgen"/>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Başlık Yer Tutucusu"/>
          <p:cNvSpPr>
            <a:spLocks noGrp="1"/>
          </p:cNvSpPr>
          <p:nvPr>
            <p:ph type="title"/>
          </p:nvPr>
        </p:nvSpPr>
        <p:spPr>
          <a:xfrm>
            <a:off x="914400" y="274638"/>
            <a:ext cx="7772400" cy="1143000"/>
          </a:xfrm>
          <a:prstGeom prst="rect">
            <a:avLst/>
          </a:prstGeom>
        </p:spPr>
        <p:txBody>
          <a:bodyPr bIns="91440" anchor="b" anchorCtr="0">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A37BAF3-0929-403C-99B4-E60F98803EE1}" type="datetime1">
              <a:rPr lang="tr-TR" smtClean="0"/>
              <a:pPr/>
              <a:t>12.01.2017</a:t>
            </a:fld>
            <a:endParaRPr lang="tr-TR"/>
          </a:p>
        </p:txBody>
      </p:sp>
      <p:sp>
        <p:nvSpPr>
          <p:cNvPr id="3" name="2 Altbilgi Yer Tutucusu"/>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tr-TR" smtClean="0"/>
              <a:t>Copyright Tzn Arc</a:t>
            </a:r>
            <a:endParaRPr lang="tr-TR"/>
          </a:p>
        </p:txBody>
      </p:sp>
      <p:sp>
        <p:nvSpPr>
          <p:cNvPr id="23" name="22 Slayt Numarası Yer Tutucusu"/>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87C7F38E-47CE-40E1-AA31-A23ED3DEC0D6}"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idx="1"/>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a:t>
            </a:fld>
            <a:endParaRPr lang="tr-TR"/>
          </a:p>
        </p:txBody>
      </p:sp>
      <p:sp>
        <p:nvSpPr>
          <p:cNvPr id="2" name="1 Başlık"/>
          <p:cNvSpPr>
            <a:spLocks noGrp="1"/>
          </p:cNvSpPr>
          <p:nvPr>
            <p:ph type="ctrTitle"/>
          </p:nvPr>
        </p:nvSpPr>
        <p:spPr/>
        <p:txBody>
          <a:bodyPr/>
          <a:lstStyle/>
          <a:p>
            <a:r>
              <a:rPr lang="tr-TR" dirty="0" smtClean="0"/>
              <a:t>DUYU ORGANLARI</a:t>
            </a:r>
            <a:endParaRPr lang="tr-T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10</a:t>
            </a:fld>
            <a:endParaRPr lang="tr-TR"/>
          </a:p>
        </p:txBody>
      </p:sp>
      <p:sp>
        <p:nvSpPr>
          <p:cNvPr id="3" name="2 İçerik Yer Tutucusu"/>
          <p:cNvSpPr>
            <a:spLocks noGrp="1"/>
          </p:cNvSpPr>
          <p:nvPr>
            <p:ph sz="quarter" idx="1"/>
          </p:nvPr>
        </p:nvSpPr>
        <p:spPr/>
        <p:txBody>
          <a:bodyPr>
            <a:normAutofit/>
          </a:bodyPr>
          <a:lstStyle/>
          <a:p>
            <a:r>
              <a:rPr lang="tr-TR" dirty="0" smtClean="0"/>
              <a:t>İris’in hemen arkasında GÖZ MERCEĞİ bulunur. Göz merceği saydam, yaklaşık 1 cm çapında, ince kenarlı mercek özelliğinde</a:t>
            </a:r>
            <a:r>
              <a:rPr lang="tr-TR" u="sng" dirty="0" smtClean="0"/>
              <a:t>, kan damarları bulundurmayan </a:t>
            </a:r>
            <a:r>
              <a:rPr lang="tr-TR" dirty="0" smtClean="0"/>
              <a:t>bir yapıdır.</a:t>
            </a:r>
          </a:p>
          <a:p>
            <a:r>
              <a:rPr lang="tr-TR" dirty="0" smtClean="0"/>
              <a:t>Göze gelen ışınları kırarak ağ tabakanın üzerine toplanmasını sağlar. Uzağa ve yakına bakıldığında net görmeyi GÖZ UYUMU adı verilen adaptasyon ile gerçekleştirir.</a:t>
            </a:r>
          </a:p>
          <a:p>
            <a:r>
              <a:rPr lang="tr-TR" dirty="0" smtClean="0"/>
              <a:t>Göz merceğinin kalınlığı kirpiksi cisimler tarafından ayarlanır.</a:t>
            </a:r>
            <a:endParaRPr lang="tr-T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GÖZ UYUMU</a:t>
            </a:r>
            <a:endParaRPr lang="tr-TR" dirty="0"/>
          </a:p>
        </p:txBody>
      </p:sp>
      <p:sp>
        <p:nvSpPr>
          <p:cNvPr id="8" name="7 Altbilgi Yer Tutucusu"/>
          <p:cNvSpPr>
            <a:spLocks noGrp="1"/>
          </p:cNvSpPr>
          <p:nvPr>
            <p:ph type="ftr" sz="quarter" idx="11"/>
          </p:nvPr>
        </p:nvSpPr>
        <p:spPr/>
        <p:txBody>
          <a:bodyPr/>
          <a:lstStyle/>
          <a:p>
            <a:r>
              <a:rPr lang="tr-TR" smtClean="0"/>
              <a:t>Copyright Tzn Arc</a:t>
            </a:r>
            <a:endParaRPr lang="tr-TR"/>
          </a:p>
        </p:txBody>
      </p:sp>
      <p:sp>
        <p:nvSpPr>
          <p:cNvPr id="7" name="6 Slayt Numarası Yer Tutucusu"/>
          <p:cNvSpPr>
            <a:spLocks noGrp="1"/>
          </p:cNvSpPr>
          <p:nvPr>
            <p:ph type="sldNum" sz="quarter" idx="12"/>
          </p:nvPr>
        </p:nvSpPr>
        <p:spPr/>
        <p:txBody>
          <a:bodyPr/>
          <a:lstStyle/>
          <a:p>
            <a:fld id="{87C7F38E-47CE-40E1-AA31-A23ED3DEC0D6}" type="slidenum">
              <a:rPr lang="tr-TR" smtClean="0"/>
              <a:pPr/>
              <a:t>11</a:t>
            </a:fld>
            <a:endParaRPr lang="tr-TR"/>
          </a:p>
        </p:txBody>
      </p:sp>
      <p:pic>
        <p:nvPicPr>
          <p:cNvPr id="12290" name="Picture 2"/>
          <p:cNvPicPr>
            <a:picLocks noGrp="1" noChangeAspect="1" noChangeArrowheads="1"/>
          </p:cNvPicPr>
          <p:nvPr>
            <p:ph sz="quarter" idx="1"/>
          </p:nvPr>
        </p:nvPicPr>
        <p:blipFill>
          <a:blip r:embed="rId2" cstate="print"/>
          <a:srcRect/>
          <a:stretch>
            <a:fillRect/>
          </a:stretch>
        </p:blipFill>
        <p:spPr bwMode="auto">
          <a:xfrm>
            <a:off x="179512" y="2060848"/>
            <a:ext cx="5834732" cy="4536504"/>
          </a:xfrm>
          <a:prstGeom prst="rect">
            <a:avLst/>
          </a:prstGeom>
          <a:noFill/>
          <a:ln w="9525">
            <a:noFill/>
            <a:miter lim="800000"/>
            <a:headEnd/>
            <a:tailEnd/>
          </a:ln>
        </p:spPr>
      </p:pic>
      <p:sp>
        <p:nvSpPr>
          <p:cNvPr id="5" name="4 Metin kutusu"/>
          <p:cNvSpPr txBox="1"/>
          <p:nvPr/>
        </p:nvSpPr>
        <p:spPr>
          <a:xfrm>
            <a:off x="5076056" y="764704"/>
            <a:ext cx="2736304" cy="2585323"/>
          </a:xfrm>
          <a:prstGeom prst="rect">
            <a:avLst/>
          </a:prstGeom>
          <a:solidFill>
            <a:schemeClr val="bg2"/>
          </a:solidFill>
        </p:spPr>
        <p:txBody>
          <a:bodyPr wrap="square" rtlCol="0">
            <a:spAutoFit/>
          </a:bodyPr>
          <a:lstStyle/>
          <a:p>
            <a:r>
              <a:rPr lang="tr-TR" dirty="0" smtClean="0"/>
              <a:t>Mercek bağları ve kirpiksi kaslar yardımıyla göz merceğinin yuvarlaklığının değiştirilerek odak uzaklığının ayarlanmasına GÖZ UYUMU denir.</a:t>
            </a:r>
            <a:endParaRPr lang="tr-TR" dirty="0"/>
          </a:p>
        </p:txBody>
      </p:sp>
      <p:sp>
        <p:nvSpPr>
          <p:cNvPr id="6" name="5 Metin kutusu"/>
          <p:cNvSpPr txBox="1"/>
          <p:nvPr/>
        </p:nvSpPr>
        <p:spPr>
          <a:xfrm>
            <a:off x="6012160" y="3717032"/>
            <a:ext cx="2952328" cy="1477328"/>
          </a:xfrm>
          <a:prstGeom prst="rect">
            <a:avLst/>
          </a:prstGeom>
          <a:solidFill>
            <a:schemeClr val="accent1">
              <a:lumMod val="60000"/>
              <a:lumOff val="40000"/>
            </a:schemeClr>
          </a:solidFill>
        </p:spPr>
        <p:txBody>
          <a:bodyPr wrap="square" rtlCol="0">
            <a:spAutoFit/>
          </a:bodyPr>
          <a:lstStyle/>
          <a:p>
            <a:r>
              <a:rPr lang="tr-TR" dirty="0" smtClean="0"/>
              <a:t>Uzaktaki bir cisme bakarken: Kirpiksi kas gevşer,mercek bağları kasılır.Göz merceği incelir ve kırıcılığı azalır.</a:t>
            </a:r>
            <a:endParaRPr lang="tr-TR" dirty="0"/>
          </a:p>
        </p:txBody>
      </p:sp>
      <p:sp>
        <p:nvSpPr>
          <p:cNvPr id="9" name="8 Metin kutusu"/>
          <p:cNvSpPr txBox="1"/>
          <p:nvPr/>
        </p:nvSpPr>
        <p:spPr>
          <a:xfrm>
            <a:off x="5940152" y="5445224"/>
            <a:ext cx="2880320" cy="1200329"/>
          </a:xfrm>
          <a:prstGeom prst="rect">
            <a:avLst/>
          </a:prstGeom>
          <a:noFill/>
        </p:spPr>
        <p:txBody>
          <a:bodyPr wrap="square" rtlCol="0">
            <a:spAutoFit/>
          </a:bodyPr>
          <a:lstStyle/>
          <a:p>
            <a:r>
              <a:rPr lang="tr-TR" dirty="0" smtClean="0"/>
              <a:t>Yakındaki cisme bakarken kirpiksi kaslar kasılır, mercek bağları gevşer.Merceğin  ışığı daha fazla kırması olur.</a:t>
            </a:r>
            <a:endParaRPr lang="tr-T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GÖZ UYUMU</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12</a:t>
            </a:fld>
            <a:endParaRPr lang="tr-TR"/>
          </a:p>
        </p:txBody>
      </p:sp>
      <p:sp>
        <p:nvSpPr>
          <p:cNvPr id="5" name="4 İçerik Yer Tutucusu"/>
          <p:cNvSpPr>
            <a:spLocks noGrp="1"/>
          </p:cNvSpPr>
          <p:nvPr>
            <p:ph sz="quarter" idx="1"/>
          </p:nvPr>
        </p:nvSpPr>
        <p:spPr/>
        <p:txBody>
          <a:bodyPr/>
          <a:lstStyle/>
          <a:p>
            <a:r>
              <a:rPr lang="tr-TR" u="sng" dirty="0" smtClean="0"/>
              <a:t>Yakındaki bir cisme bakarken</a:t>
            </a:r>
            <a:r>
              <a:rPr lang="tr-TR" dirty="0" smtClean="0"/>
              <a:t>;</a:t>
            </a:r>
          </a:p>
          <a:p>
            <a:r>
              <a:rPr lang="tr-TR" dirty="0" smtClean="0"/>
              <a:t>Kirpiksi kaslar kasılır, mercek bağları gevşer. Göz merceği şişkinleşir (küresel şekil alır) ve ışığı çok kırar.</a:t>
            </a:r>
            <a:endParaRPr lang="tr-TR" dirty="0"/>
          </a:p>
        </p:txBody>
      </p:sp>
      <p:pic>
        <p:nvPicPr>
          <p:cNvPr id="6" name="Picture 2"/>
          <p:cNvPicPr>
            <a:picLocks noChangeAspect="1" noChangeArrowheads="1"/>
          </p:cNvPicPr>
          <p:nvPr/>
        </p:nvPicPr>
        <p:blipFill>
          <a:blip r:embed="rId2" cstate="print"/>
          <a:srcRect/>
          <a:stretch>
            <a:fillRect/>
          </a:stretch>
        </p:blipFill>
        <p:spPr bwMode="auto">
          <a:xfrm>
            <a:off x="1475656" y="2708920"/>
            <a:ext cx="5817840" cy="3878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13</a:t>
            </a:fld>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562980" y="404664"/>
            <a:ext cx="8422704" cy="5615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14</a:t>
            </a:fld>
            <a:endParaRPr lang="tr-TR"/>
          </a:p>
        </p:txBody>
      </p:sp>
      <p:sp>
        <p:nvSpPr>
          <p:cNvPr id="5" name="4 İçerik Yer Tutucusu"/>
          <p:cNvSpPr>
            <a:spLocks noGrp="1"/>
          </p:cNvSpPr>
          <p:nvPr>
            <p:ph sz="quarter" idx="1"/>
          </p:nvPr>
        </p:nvSpPr>
        <p:spPr/>
        <p:txBody>
          <a:bodyPr/>
          <a:lstStyle/>
          <a:p>
            <a:r>
              <a:rPr lang="tr-TR" dirty="0" smtClean="0"/>
              <a:t>Saydam tabaka ile göz merceği arasında kalan boşluk ÖN ODA, </a:t>
            </a:r>
          </a:p>
          <a:p>
            <a:r>
              <a:rPr lang="tr-TR" dirty="0" smtClean="0"/>
              <a:t>Mercek ile iris arasında kalan boşluk ARKA ODA adını alır. Bu odalar, gözün canlılığının ve şeklinin korunmasını sağlayan özel bir sıvı ile doludur.</a:t>
            </a:r>
          </a:p>
          <a:p>
            <a:r>
              <a:rPr lang="tr-TR" dirty="0" smtClean="0"/>
              <a:t>Göze giren ışınlar göz merceğinde kırıldıktan sonra gözün içini dolduran saydam, </a:t>
            </a:r>
            <a:r>
              <a:rPr lang="tr-TR" b="1" dirty="0" smtClean="0"/>
              <a:t>camsı cisim </a:t>
            </a:r>
            <a:r>
              <a:rPr lang="tr-TR" dirty="0" smtClean="0"/>
              <a:t>adı verilen sıvıdan geçerek retinanın üzerine düşer. Camsı cisim iç basınç oluşturarak göz yuvarlağı şeklinin sabit kalmasını sağlar.</a:t>
            </a:r>
            <a:endParaRPr lang="tr-T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15</a:t>
            </a:fld>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683568" y="342722"/>
            <a:ext cx="7818333" cy="651527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16</a:t>
            </a:fld>
            <a:endParaRPr lang="tr-TR"/>
          </a:p>
        </p:txBody>
      </p:sp>
      <p:sp>
        <p:nvSpPr>
          <p:cNvPr id="3" name="2 İçerik Yer Tutucusu"/>
          <p:cNvSpPr>
            <a:spLocks noGrp="1"/>
          </p:cNvSpPr>
          <p:nvPr>
            <p:ph sz="quarter" idx="1"/>
          </p:nvPr>
        </p:nvSpPr>
        <p:spPr/>
        <p:txBody>
          <a:bodyPr>
            <a:normAutofit/>
          </a:bodyPr>
          <a:lstStyle/>
          <a:p>
            <a:r>
              <a:rPr lang="tr-TR" b="1" u="sng" dirty="0" smtClean="0"/>
              <a:t>3.Ağ Tabaka (RETİNA)</a:t>
            </a:r>
            <a:r>
              <a:rPr lang="tr-TR" dirty="0" smtClean="0"/>
              <a:t>: Yapısında </a:t>
            </a:r>
            <a:r>
              <a:rPr lang="tr-TR" dirty="0" err="1" smtClean="0"/>
              <a:t>fotoreseptörler</a:t>
            </a:r>
            <a:r>
              <a:rPr lang="tr-TR" dirty="0" smtClean="0"/>
              <a:t> (KONİ VE ÇUBUK),</a:t>
            </a:r>
            <a:r>
              <a:rPr lang="tr-TR" dirty="0" err="1" smtClean="0"/>
              <a:t>glia</a:t>
            </a:r>
            <a:r>
              <a:rPr lang="tr-TR" dirty="0" smtClean="0"/>
              <a:t> ve sinir hücreleri bulunur. İlk görüntünün oluştuğu yer retinadır. Ancak ters bir görüntüdür.Görüntünün düzleşmesi ve netleşmesi </a:t>
            </a:r>
            <a:r>
              <a:rPr lang="tr-TR" dirty="0" err="1" smtClean="0"/>
              <a:t>MSS’de</a:t>
            </a:r>
            <a:r>
              <a:rPr lang="tr-TR" dirty="0" smtClean="0"/>
              <a:t> olur.</a:t>
            </a:r>
          </a:p>
          <a:p>
            <a:r>
              <a:rPr lang="tr-TR" dirty="0" smtClean="0"/>
              <a:t>Koni reseptörleri renklere duyarlıdır ve aydınlıkta renkleri algılar. Kırmızı,yeşil ve mavi olmak üzere 3 tip koni hücresi vardır. Herhangi birinin kalıtsal olarak bulunmaması durumuna RENK KÖRLÜĞÜ denir. Retinada hiç koni reseptörü bulunmaması durumuna da TAM RENK KÖRLÜĞÜ denir.</a:t>
            </a:r>
          </a:p>
          <a:p>
            <a:endParaRPr lang="tr-T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17</a:t>
            </a:fld>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323528" y="260648"/>
            <a:ext cx="4243734" cy="4798386"/>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600803" y="2555750"/>
            <a:ext cx="4543197" cy="3586734"/>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18</a:t>
            </a:fld>
            <a:endParaRPr lang="tr-TR"/>
          </a:p>
        </p:txBody>
      </p:sp>
      <p:sp>
        <p:nvSpPr>
          <p:cNvPr id="5" name="4 İçerik Yer Tutucusu"/>
          <p:cNvSpPr>
            <a:spLocks noGrp="1"/>
          </p:cNvSpPr>
          <p:nvPr>
            <p:ph sz="quarter" idx="1"/>
          </p:nvPr>
        </p:nvSpPr>
        <p:spPr/>
        <p:txBody>
          <a:bodyPr>
            <a:normAutofit fontScale="92500"/>
          </a:bodyPr>
          <a:lstStyle/>
          <a:p>
            <a:r>
              <a:rPr lang="tr-TR" b="1" dirty="0" smtClean="0"/>
              <a:t>Çubuk reseptörleri </a:t>
            </a:r>
            <a:r>
              <a:rPr lang="tr-TR" dirty="0" smtClean="0"/>
              <a:t>ışık şiddetinin az olduğu durumlarda cismin şeklini algılamayı sağlar. Gece aktif olarak avlanan hayvanlarda çubuk reseptörleri çok daha fazla sayıda bulunur.</a:t>
            </a:r>
          </a:p>
          <a:p>
            <a:r>
              <a:rPr lang="tr-TR" dirty="0" smtClean="0"/>
              <a:t>Çubuk hücrelerinde ışığa duyarlı olan bir pigment </a:t>
            </a:r>
            <a:r>
              <a:rPr lang="tr-TR" dirty="0" err="1" smtClean="0"/>
              <a:t>rhodopsin</a:t>
            </a:r>
            <a:r>
              <a:rPr lang="tr-TR" dirty="0" smtClean="0"/>
              <a:t> bulunur. </a:t>
            </a:r>
          </a:p>
          <a:p>
            <a:r>
              <a:rPr lang="tr-TR" dirty="0" err="1" smtClean="0"/>
              <a:t>Rodopsin</a:t>
            </a:r>
            <a:r>
              <a:rPr lang="tr-TR" dirty="0" smtClean="0"/>
              <a:t> pigmentinin sentezi için A vitamini gereklidir. A vitamini eksikliğinde </a:t>
            </a:r>
            <a:r>
              <a:rPr lang="tr-TR" i="1" dirty="0" smtClean="0"/>
              <a:t>gece körlüğü </a:t>
            </a:r>
            <a:r>
              <a:rPr lang="tr-TR" dirty="0" smtClean="0"/>
              <a:t>ortaya çıkar.</a:t>
            </a:r>
          </a:p>
          <a:p>
            <a:r>
              <a:rPr lang="tr-TR" dirty="0" err="1" smtClean="0"/>
              <a:t>Rhodopsin</a:t>
            </a:r>
            <a:r>
              <a:rPr lang="tr-TR" dirty="0" smtClean="0"/>
              <a:t> ışıkta parçalanır,karanlıkta çubuk hücrelerinde tekrar sentezlenir. Bu nedenle aydınlık bir ortamdan karanlık bir ortama geçildiğinde ilk anda net görme gerçekleşmez. Bir süre sonra yeterli </a:t>
            </a:r>
            <a:r>
              <a:rPr lang="tr-TR" dirty="0" err="1" smtClean="0"/>
              <a:t>rodopsin</a:t>
            </a:r>
            <a:r>
              <a:rPr lang="tr-TR" dirty="0" smtClean="0"/>
              <a:t> sentezlendiğinde görüntü netleşir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19</a:t>
            </a:fld>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539552" y="404664"/>
            <a:ext cx="8458491" cy="5615136"/>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RESEPTÖRLER</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a:t>
            </a:fld>
            <a:endParaRPr lang="tr-TR"/>
          </a:p>
        </p:txBody>
      </p:sp>
      <p:sp>
        <p:nvSpPr>
          <p:cNvPr id="5" name="4 İçerik Yer Tutucusu"/>
          <p:cNvSpPr>
            <a:spLocks noGrp="1"/>
          </p:cNvSpPr>
          <p:nvPr>
            <p:ph sz="quarter" idx="1"/>
          </p:nvPr>
        </p:nvSpPr>
        <p:spPr/>
        <p:txBody>
          <a:bodyPr/>
          <a:lstStyle/>
          <a:p>
            <a:r>
              <a:rPr lang="tr-TR" dirty="0" smtClean="0"/>
              <a:t>Duyu reseptörleri 2 grupta incelenir:</a:t>
            </a:r>
          </a:p>
          <a:p>
            <a:r>
              <a:rPr lang="tr-TR" dirty="0" smtClean="0"/>
              <a:t>1)Dış reseptörler (dil,kulak,göz,deri)</a:t>
            </a:r>
          </a:p>
          <a:p>
            <a:r>
              <a:rPr lang="tr-TR" dirty="0" smtClean="0"/>
              <a:t>2)İç reseptörler (kalp,akciğer,bağırsak vb. organların duvarlarına yapılan basıncı algılayan almaçlar, iç sıcaklığı algılayan almaçlar,</a:t>
            </a:r>
            <a:r>
              <a:rPr lang="tr-TR" dirty="0" err="1" smtClean="0"/>
              <a:t>ozmotik</a:t>
            </a:r>
            <a:r>
              <a:rPr lang="tr-TR" dirty="0" smtClean="0"/>
              <a:t> basınç değişimini algılayan almaçlar vb..)</a:t>
            </a:r>
            <a:endParaRPr lang="tr-T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20</a:t>
            </a:fld>
            <a:endParaRPr lang="tr-TR"/>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620564" y="260648"/>
            <a:ext cx="8199907" cy="575915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21</a:t>
            </a:fld>
            <a:endParaRPr lang="tr-T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755576" y="260648"/>
            <a:ext cx="7824099" cy="4019327"/>
          </a:xfrm>
          <a:prstGeom prst="rect">
            <a:avLst/>
          </a:prstGeom>
          <a:noFill/>
          <a:ln w="9525">
            <a:noFill/>
            <a:miter lim="800000"/>
            <a:headEnd/>
            <a:tailEnd/>
          </a:ln>
        </p:spPr>
      </p:pic>
      <p:sp>
        <p:nvSpPr>
          <p:cNvPr id="7" name="6 Metin kutusu"/>
          <p:cNvSpPr txBox="1"/>
          <p:nvPr/>
        </p:nvSpPr>
        <p:spPr>
          <a:xfrm>
            <a:off x="1043608" y="4581128"/>
            <a:ext cx="7416824" cy="1569660"/>
          </a:xfrm>
          <a:prstGeom prst="rect">
            <a:avLst/>
          </a:prstGeom>
          <a:solidFill>
            <a:schemeClr val="accent1">
              <a:lumMod val="40000"/>
              <a:lumOff val="60000"/>
            </a:schemeClr>
          </a:solidFill>
        </p:spPr>
        <p:txBody>
          <a:bodyPr wrap="square" rtlCol="0">
            <a:spAutoFit/>
          </a:bodyPr>
          <a:lstStyle/>
          <a:p>
            <a:r>
              <a:rPr lang="tr-TR" sz="2400" dirty="0" smtClean="0"/>
              <a:t>Çubuk ve koni hücrelerinin en yoğun bulunduğu yere SARI BENEK denir. Ağ tabakanın diğer bölgelerinde ise çubuk reseptörleri bulunur. Bu nedenle yandan bir cisim yaklaştırıldığında önce şekli,sonra rengi algılanır.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22</a:t>
            </a:fld>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467544" y="332656"/>
            <a:ext cx="8424936" cy="5069042"/>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23</a:t>
            </a:fld>
            <a:endParaRPr lang="tr-TR"/>
          </a:p>
        </p:txBody>
      </p:sp>
      <p:sp>
        <p:nvSpPr>
          <p:cNvPr id="3" name="2 İçerik Yer Tutucusu"/>
          <p:cNvSpPr>
            <a:spLocks noGrp="1"/>
          </p:cNvSpPr>
          <p:nvPr>
            <p:ph sz="quarter" idx="1"/>
          </p:nvPr>
        </p:nvSpPr>
        <p:spPr/>
        <p:txBody>
          <a:bodyPr/>
          <a:lstStyle/>
          <a:p>
            <a:r>
              <a:rPr lang="tr-TR" dirty="0" smtClean="0"/>
              <a:t>Duyu sinirlerinin hücre gövdeleri ağ tabakada aksonları göz yuvarlağının arka tarafında birleşerek OPTİK </a:t>
            </a:r>
            <a:r>
              <a:rPr lang="tr-TR" dirty="0" err="1" smtClean="0"/>
              <a:t>SİNİRLER’i</a:t>
            </a:r>
            <a:r>
              <a:rPr lang="tr-TR" dirty="0" smtClean="0"/>
              <a:t> meydana getirir. Optik sinirlerin göz yuvarlağının çıktığı bölgede reseptör bulunmadığı için görüntü oluşmaz.Bu bölgeye </a:t>
            </a:r>
            <a:r>
              <a:rPr lang="tr-TR" b="1" dirty="0" smtClean="0"/>
              <a:t>KÖR NOKTA </a:t>
            </a:r>
            <a:r>
              <a:rPr lang="tr-TR" dirty="0" smtClean="0"/>
              <a:t>denir.</a:t>
            </a:r>
            <a:endParaRPr lang="tr-T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24</a:t>
            </a:fld>
            <a:endParaRPr lang="tr-TR"/>
          </a:p>
        </p:txBody>
      </p:sp>
      <p:pic>
        <p:nvPicPr>
          <p:cNvPr id="9218" name="Picture 2"/>
          <p:cNvPicPr>
            <a:picLocks noGrp="1" noChangeAspect="1" noChangeArrowheads="1"/>
          </p:cNvPicPr>
          <p:nvPr>
            <p:ph sz="quarter" idx="1"/>
          </p:nvPr>
        </p:nvPicPr>
        <p:blipFill>
          <a:blip r:embed="rId2" cstate="print"/>
          <a:srcRect/>
          <a:stretch>
            <a:fillRect/>
          </a:stretch>
        </p:blipFill>
        <p:spPr bwMode="auto">
          <a:xfrm>
            <a:off x="467544" y="756724"/>
            <a:ext cx="7992888" cy="555259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25</a:t>
            </a:fld>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899592" y="378726"/>
            <a:ext cx="7775128" cy="6479274"/>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GÖRME OLAYI</a:t>
            </a:r>
            <a:endParaRPr lang="tr-TR" dirty="0"/>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26</a:t>
            </a:fld>
            <a:endParaRPr lang="tr-TR"/>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1187624" y="1196752"/>
            <a:ext cx="4464496" cy="5360432"/>
          </a:xfrm>
          <a:prstGeom prst="rect">
            <a:avLst/>
          </a:prstGeom>
          <a:noFill/>
          <a:ln w="9525">
            <a:noFill/>
            <a:miter lim="800000"/>
            <a:headEnd/>
            <a:tailEnd/>
          </a:ln>
        </p:spPr>
      </p:pic>
      <p:sp>
        <p:nvSpPr>
          <p:cNvPr id="6" name="5 Metin kutusu"/>
          <p:cNvSpPr txBox="1"/>
          <p:nvPr/>
        </p:nvSpPr>
        <p:spPr>
          <a:xfrm>
            <a:off x="5111552" y="4221088"/>
            <a:ext cx="4032448" cy="923330"/>
          </a:xfrm>
          <a:prstGeom prst="rect">
            <a:avLst/>
          </a:prstGeom>
          <a:solidFill>
            <a:schemeClr val="accent1">
              <a:lumMod val="20000"/>
              <a:lumOff val="80000"/>
            </a:schemeClr>
          </a:solidFill>
        </p:spPr>
        <p:txBody>
          <a:bodyPr wrap="square" rtlCol="0">
            <a:spAutoFit/>
          </a:bodyPr>
          <a:lstStyle/>
          <a:p>
            <a:r>
              <a:rPr lang="tr-TR" dirty="0" smtClean="0"/>
              <a:t>Bir cismin iki gözle ile tek görmesi, görme sinir yarılarının beynin altında çaprazlanması sonucu oluşur.</a:t>
            </a:r>
            <a:endParaRPr lang="tr-T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GÖZE YARDIMCI YAPILAR</a:t>
            </a:r>
            <a:endParaRPr lang="tr-TR" dirty="0"/>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27</a:t>
            </a:fld>
            <a:endParaRPr lang="tr-TR"/>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755576" y="1412776"/>
            <a:ext cx="7344816" cy="4576076"/>
          </a:xfrm>
          <a:prstGeom prst="rect">
            <a:avLst/>
          </a:prstGeom>
          <a:noFill/>
          <a:ln w="9525">
            <a:noFill/>
            <a:miter lim="800000"/>
            <a:headEnd/>
            <a:tailEnd/>
          </a:ln>
        </p:spPr>
      </p:pic>
      <p:sp>
        <p:nvSpPr>
          <p:cNvPr id="6" name="5 Metin kutusu"/>
          <p:cNvSpPr txBox="1"/>
          <p:nvPr/>
        </p:nvSpPr>
        <p:spPr>
          <a:xfrm>
            <a:off x="899592" y="6165304"/>
            <a:ext cx="7488832" cy="369332"/>
          </a:xfrm>
          <a:prstGeom prst="rect">
            <a:avLst/>
          </a:prstGeom>
          <a:solidFill>
            <a:schemeClr val="accent1">
              <a:lumMod val="20000"/>
              <a:lumOff val="80000"/>
            </a:schemeClr>
          </a:solidFill>
        </p:spPr>
        <p:txBody>
          <a:bodyPr wrap="square" rtlCol="0">
            <a:spAutoFit/>
          </a:bodyPr>
          <a:lstStyle/>
          <a:p>
            <a:r>
              <a:rPr lang="tr-TR" dirty="0" smtClean="0"/>
              <a:t>Kaşlar,göz kapakları,kirpikler,göz yaşı bezleri ve göz kasları</a:t>
            </a:r>
            <a:endParaRPr lang="tr-T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28</a:t>
            </a:fld>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755576" y="476672"/>
            <a:ext cx="7892456" cy="612068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Işığın İzlediği Yol</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29</a:t>
            </a:fld>
            <a:endParaRPr lang="tr-TR"/>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323528" y="1451356"/>
            <a:ext cx="8509162" cy="392186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a:t>
            </a:fld>
            <a:endParaRPr lang="tr-TR"/>
          </a:p>
        </p:txBody>
      </p:sp>
      <p:sp>
        <p:nvSpPr>
          <p:cNvPr id="5" name="4 İçerik Yer Tutucusu"/>
          <p:cNvSpPr>
            <a:spLocks noGrp="1"/>
          </p:cNvSpPr>
          <p:nvPr>
            <p:ph sz="quarter" idx="1"/>
          </p:nvPr>
        </p:nvSpPr>
        <p:spPr/>
        <p:txBody>
          <a:bodyPr/>
          <a:lstStyle/>
          <a:p>
            <a:r>
              <a:rPr lang="tr-TR" dirty="0" smtClean="0"/>
              <a:t>Dış reseptör çeşitleri: </a:t>
            </a:r>
          </a:p>
          <a:p>
            <a:r>
              <a:rPr lang="tr-TR" dirty="0" smtClean="0"/>
              <a:t>1.KEMORESEPTÖR: Kimyasal uyarılara karşı duyarlı (burun ve dil)</a:t>
            </a:r>
          </a:p>
          <a:p>
            <a:r>
              <a:rPr lang="tr-TR" dirty="0" smtClean="0"/>
              <a:t>2.FOTORESEPTÖR: Işığa duyarlı olan reseptörler (göz)</a:t>
            </a:r>
          </a:p>
          <a:p>
            <a:r>
              <a:rPr lang="tr-TR" dirty="0" smtClean="0"/>
              <a:t>3.MEKANORESPTÖR: Dokunma,titreşim,sıcaklık gibi uyarıları algılar (deri,kulak)</a:t>
            </a:r>
            <a:endParaRPr lang="tr-T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30</a:t>
            </a:fld>
            <a:endParaRPr lang="tr-TR"/>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683568" y="258924"/>
            <a:ext cx="8136904" cy="577973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GÖRME BOZUKLUKLARI</a:t>
            </a:r>
            <a:endParaRPr lang="tr-TR" dirty="0"/>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31</a:t>
            </a:fld>
            <a:endParaRPr lang="tr-TR"/>
          </a:p>
        </p:txBody>
      </p:sp>
      <p:sp>
        <p:nvSpPr>
          <p:cNvPr id="3" name="2 İçerik Yer Tutucusu"/>
          <p:cNvSpPr>
            <a:spLocks noGrp="1"/>
          </p:cNvSpPr>
          <p:nvPr>
            <p:ph sz="quarter" idx="1"/>
          </p:nvPr>
        </p:nvSpPr>
        <p:spPr/>
        <p:txBody>
          <a:bodyPr/>
          <a:lstStyle/>
          <a:p>
            <a:r>
              <a:rPr lang="tr-TR" b="1" dirty="0" smtClean="0"/>
              <a:t>MİYOP</a:t>
            </a:r>
            <a:r>
              <a:rPr lang="tr-TR" dirty="0" smtClean="0"/>
              <a:t>: Göz küresinin önden arkaya doğru çapı uzamıştır veya göz merceği normalden daha şişkindir. </a:t>
            </a:r>
          </a:p>
          <a:p>
            <a:r>
              <a:rPr lang="tr-TR" dirty="0" smtClean="0"/>
              <a:t>Görüntü retina önünde oluşur. </a:t>
            </a:r>
          </a:p>
          <a:p>
            <a:r>
              <a:rPr lang="tr-TR" dirty="0" smtClean="0"/>
              <a:t>Uzak,net görülemez. </a:t>
            </a:r>
          </a:p>
          <a:p>
            <a:r>
              <a:rPr lang="tr-TR" dirty="0" smtClean="0"/>
              <a:t>Kalın kenarlı mercek ile düzeltilir.</a:t>
            </a:r>
            <a:endParaRPr lang="tr-T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32</a:t>
            </a:fld>
            <a:endParaRPr lang="tr-TR"/>
          </a:p>
        </p:txBody>
      </p:sp>
      <p:pic>
        <p:nvPicPr>
          <p:cNvPr id="1027" name="Picture 3"/>
          <p:cNvPicPr>
            <a:picLocks noGrp="1" noChangeAspect="1" noChangeArrowheads="1"/>
          </p:cNvPicPr>
          <p:nvPr>
            <p:ph sz="quarter" idx="1"/>
          </p:nvPr>
        </p:nvPicPr>
        <p:blipFill>
          <a:blip r:embed="rId2" cstate="print"/>
          <a:srcRect/>
          <a:stretch>
            <a:fillRect/>
          </a:stretch>
        </p:blipFill>
        <p:spPr bwMode="auto">
          <a:xfrm>
            <a:off x="1547663" y="237134"/>
            <a:ext cx="5628197" cy="643222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33</a:t>
            </a:fld>
            <a:endParaRPr lang="tr-TR"/>
          </a:p>
        </p:txBody>
      </p:sp>
      <p:sp>
        <p:nvSpPr>
          <p:cNvPr id="3" name="2 İçerik Yer Tutucusu"/>
          <p:cNvSpPr>
            <a:spLocks noGrp="1"/>
          </p:cNvSpPr>
          <p:nvPr>
            <p:ph sz="quarter" idx="1"/>
          </p:nvPr>
        </p:nvSpPr>
        <p:spPr/>
        <p:txBody>
          <a:bodyPr/>
          <a:lstStyle/>
          <a:p>
            <a:r>
              <a:rPr lang="tr-TR" b="1" dirty="0" smtClean="0"/>
              <a:t>HİPERMETROP</a:t>
            </a:r>
            <a:r>
              <a:rPr lang="tr-TR" dirty="0" smtClean="0"/>
              <a:t>: Göz küresinin çapı kısadır ya da göz merceği normalden daha incedir. </a:t>
            </a:r>
          </a:p>
          <a:p>
            <a:r>
              <a:rPr lang="tr-TR" dirty="0" smtClean="0"/>
              <a:t>Görüntü retinanın arkasında oluşur. </a:t>
            </a:r>
          </a:p>
          <a:p>
            <a:r>
              <a:rPr lang="tr-TR" dirty="0" smtClean="0"/>
              <a:t>Yakındaki objenin görüntüsü bulanıktır. </a:t>
            </a:r>
          </a:p>
          <a:p>
            <a:r>
              <a:rPr lang="tr-TR" dirty="0" smtClean="0"/>
              <a:t>İnce kenarlı mercek ile düzeltilir.</a:t>
            </a:r>
            <a:endParaRPr lang="tr-T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34</a:t>
            </a:fld>
            <a:endParaRPr lang="tr-TR"/>
          </a:p>
        </p:txBody>
      </p:sp>
      <p:pic>
        <p:nvPicPr>
          <p:cNvPr id="2051" name="Picture 3"/>
          <p:cNvPicPr>
            <a:picLocks noGrp="1" noChangeAspect="1" noChangeArrowheads="1"/>
          </p:cNvPicPr>
          <p:nvPr>
            <p:ph sz="quarter" idx="1"/>
          </p:nvPr>
        </p:nvPicPr>
        <p:blipFill>
          <a:blip r:embed="rId2" cstate="print"/>
          <a:srcRect/>
          <a:stretch>
            <a:fillRect/>
          </a:stretch>
        </p:blipFill>
        <p:spPr bwMode="auto">
          <a:xfrm>
            <a:off x="451216" y="764704"/>
            <a:ext cx="8476232" cy="576064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35</a:t>
            </a:fld>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330640" y="260648"/>
            <a:ext cx="8454225" cy="4176464"/>
          </a:xfrm>
          <a:prstGeom prst="rect">
            <a:avLst/>
          </a:prstGeom>
          <a:noFill/>
          <a:ln w="9525">
            <a:noFill/>
            <a:miter lim="800000"/>
            <a:headEnd/>
            <a:tailEnd/>
          </a:ln>
        </p:spPr>
      </p:pic>
      <p:sp>
        <p:nvSpPr>
          <p:cNvPr id="5" name="4 Metin kutusu"/>
          <p:cNvSpPr txBox="1"/>
          <p:nvPr/>
        </p:nvSpPr>
        <p:spPr>
          <a:xfrm>
            <a:off x="0" y="4653136"/>
            <a:ext cx="8964488" cy="923330"/>
          </a:xfrm>
          <a:prstGeom prst="rect">
            <a:avLst/>
          </a:prstGeom>
          <a:solidFill>
            <a:schemeClr val="tx2">
              <a:lumMod val="40000"/>
              <a:lumOff val="60000"/>
            </a:schemeClr>
          </a:solidFill>
        </p:spPr>
        <p:txBody>
          <a:bodyPr wrap="square" rtlCol="0">
            <a:spAutoFit/>
          </a:bodyPr>
          <a:lstStyle/>
          <a:p>
            <a:r>
              <a:rPr lang="tr-TR" dirty="0" smtClean="0"/>
              <a:t>Göz merceği ya da kornea’da oluşan düzensiz kavisler sonucunda cisimden gelen ışınlar farklı açılardan kırıldığından retinanın her yerine aynı ulaşmaz. Çoklu odak noktası meydana gelir. Silindirik mercekle giderilir. </a:t>
            </a:r>
            <a:endParaRPr lang="tr-T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36</a:t>
            </a:fld>
            <a:endParaRPr lang="tr-TR"/>
          </a:p>
        </p:txBody>
      </p:sp>
      <p:sp>
        <p:nvSpPr>
          <p:cNvPr id="3" name="2 İçerik Yer Tutucusu"/>
          <p:cNvSpPr>
            <a:spLocks noGrp="1"/>
          </p:cNvSpPr>
          <p:nvPr>
            <p:ph sz="quarter" idx="1"/>
          </p:nvPr>
        </p:nvSpPr>
        <p:spPr/>
        <p:txBody>
          <a:bodyPr/>
          <a:lstStyle/>
          <a:p>
            <a:r>
              <a:rPr lang="tr-TR" b="1" dirty="0" smtClean="0"/>
              <a:t>PRESBİTLİK</a:t>
            </a:r>
            <a:r>
              <a:rPr lang="tr-TR" dirty="0" smtClean="0"/>
              <a:t>: Göz merceğinin esnekliğinin bozulması durumunda gözün uyum yapma yeteneği azalır. </a:t>
            </a:r>
          </a:p>
          <a:p>
            <a:r>
              <a:rPr lang="tr-TR" dirty="0" smtClean="0"/>
              <a:t>Görüntü retina arkasında oluşur. </a:t>
            </a:r>
          </a:p>
          <a:p>
            <a:r>
              <a:rPr lang="tr-TR" dirty="0" smtClean="0"/>
              <a:t>Yakındaki nesne net görülemez. </a:t>
            </a:r>
          </a:p>
          <a:p>
            <a:r>
              <a:rPr lang="tr-TR" dirty="0" smtClean="0"/>
              <a:t>İnce kenarlı mercek ile düzeltilir.</a:t>
            </a:r>
            <a:endParaRPr lang="tr-T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37</a:t>
            </a:fld>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323528" y="289205"/>
            <a:ext cx="8379511" cy="6568795"/>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idx="1"/>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38</a:t>
            </a:fld>
            <a:endParaRPr lang="tr-TR"/>
          </a:p>
        </p:txBody>
      </p:sp>
      <p:sp>
        <p:nvSpPr>
          <p:cNvPr id="2" name="1 Başlık"/>
          <p:cNvSpPr>
            <a:spLocks noGrp="1"/>
          </p:cNvSpPr>
          <p:nvPr>
            <p:ph type="ctrTitle"/>
          </p:nvPr>
        </p:nvSpPr>
        <p:spPr/>
        <p:txBody>
          <a:bodyPr/>
          <a:lstStyle/>
          <a:p>
            <a:r>
              <a:rPr lang="tr-TR" dirty="0" smtClean="0"/>
              <a:t>KULAK</a:t>
            </a:r>
            <a:endParaRPr lang="tr-T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KULAK</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39</a:t>
            </a:fld>
            <a:endParaRPr lang="tr-TR"/>
          </a:p>
        </p:txBody>
      </p:sp>
      <p:sp>
        <p:nvSpPr>
          <p:cNvPr id="5" name="4 İçerik Yer Tutucusu"/>
          <p:cNvSpPr>
            <a:spLocks noGrp="1"/>
          </p:cNvSpPr>
          <p:nvPr>
            <p:ph sz="quarter" idx="1"/>
          </p:nvPr>
        </p:nvSpPr>
        <p:spPr/>
        <p:txBody>
          <a:bodyPr/>
          <a:lstStyle/>
          <a:p>
            <a:r>
              <a:rPr lang="tr-TR" dirty="0" smtClean="0"/>
              <a:t>İşitme ve denge olmak üzere 2 çeşit fonksiyonu olan bir duyu organıdır. Yapısal olarak 3 kısımdan oluşur:</a:t>
            </a:r>
          </a:p>
          <a:p>
            <a:r>
              <a:rPr lang="tr-TR" b="1" dirty="0" smtClean="0"/>
              <a:t>DIŞ KULAK</a:t>
            </a:r>
            <a:r>
              <a:rPr lang="tr-TR" dirty="0" smtClean="0"/>
              <a:t>: Kulak kepçesi, kulak yolu ve kulak zarından oluşur.</a:t>
            </a:r>
            <a:endParaRPr lang="tr-T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GÖZ</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4</a:t>
            </a:fld>
            <a:endParaRPr lang="tr-TR"/>
          </a:p>
        </p:txBody>
      </p:sp>
      <p:sp>
        <p:nvSpPr>
          <p:cNvPr id="5" name="4 İçerik Yer Tutucusu"/>
          <p:cNvSpPr>
            <a:spLocks noGrp="1"/>
          </p:cNvSpPr>
          <p:nvPr>
            <p:ph sz="quarter" idx="1"/>
          </p:nvPr>
        </p:nvSpPr>
        <p:spPr/>
        <p:txBody>
          <a:bodyPr/>
          <a:lstStyle/>
          <a:p>
            <a:r>
              <a:rPr lang="tr-TR" dirty="0" smtClean="0"/>
              <a:t>Göz küresi ve yardımcı yapılardan oluşur.</a:t>
            </a:r>
          </a:p>
          <a:p>
            <a:r>
              <a:rPr lang="tr-TR" dirty="0" smtClean="0"/>
              <a:t>GÖZ KÜRESİ: Çapı 2,5cm. 8-10g olan göz,dıştan içe doğru 3 tabakadan oluşur: </a:t>
            </a:r>
          </a:p>
          <a:p>
            <a:r>
              <a:rPr lang="tr-TR" b="1" dirty="0" smtClean="0"/>
              <a:t>1.SERT TABAKA</a:t>
            </a:r>
            <a:r>
              <a:rPr lang="tr-TR" dirty="0" smtClean="0"/>
              <a:t>: Beyaz,sık telli bağ dokudan oluşmuş ve göze şekil vermeye yardım eden katmandır.Gözün ön kısmında saydamlaşır,tümsekleşir ve </a:t>
            </a:r>
            <a:r>
              <a:rPr lang="tr-TR" dirty="0" err="1" smtClean="0"/>
              <a:t>KORNEA’yı</a:t>
            </a:r>
            <a:r>
              <a:rPr lang="tr-TR" dirty="0" smtClean="0"/>
              <a:t> oluşturur. Işığın ilk kırıldığı kısımdır. Kornea tabakasında sinirler bulunur ama kan ve lenf damarları yoktur. Göz içi sıvılarıyla beslenir.</a:t>
            </a:r>
            <a:endParaRPr lang="tr-T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40</a:t>
            </a:fld>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467544" y="260648"/>
            <a:ext cx="8424936" cy="6336704"/>
          </a:xfrm>
          <a:prstGeom prst="rect">
            <a:avLst/>
          </a:prstGeom>
          <a:noFill/>
          <a:ln w="9525">
            <a:noFill/>
            <a:miter lim="800000"/>
            <a:headEnd/>
            <a:tailEnd/>
          </a:ln>
        </p:spPr>
      </p:pic>
      <p:sp>
        <p:nvSpPr>
          <p:cNvPr id="6" name="5 Metin kutusu"/>
          <p:cNvSpPr txBox="1"/>
          <p:nvPr/>
        </p:nvSpPr>
        <p:spPr>
          <a:xfrm>
            <a:off x="1187624" y="188640"/>
            <a:ext cx="3600400" cy="646331"/>
          </a:xfrm>
          <a:prstGeom prst="rect">
            <a:avLst/>
          </a:prstGeom>
          <a:noFill/>
        </p:spPr>
        <p:txBody>
          <a:bodyPr wrap="square" rtlCol="0">
            <a:spAutoFit/>
          </a:bodyPr>
          <a:lstStyle/>
          <a:p>
            <a:r>
              <a:rPr lang="tr-TR" dirty="0" smtClean="0"/>
              <a:t>Karada yaşayan memelilere has bir yapıdır</a:t>
            </a:r>
            <a:endParaRPr lang="tr-T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7" name="6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41</a:t>
            </a:fld>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467544" y="260648"/>
            <a:ext cx="8434148" cy="5472608"/>
          </a:xfrm>
          <a:prstGeom prst="rect">
            <a:avLst/>
          </a:prstGeom>
          <a:noFill/>
          <a:ln w="9525">
            <a:noFill/>
            <a:miter lim="800000"/>
            <a:headEnd/>
            <a:tailEnd/>
          </a:ln>
        </p:spPr>
      </p:pic>
      <p:sp>
        <p:nvSpPr>
          <p:cNvPr id="5" name="4 Metin kutusu"/>
          <p:cNvSpPr txBox="1"/>
          <p:nvPr/>
        </p:nvSpPr>
        <p:spPr>
          <a:xfrm>
            <a:off x="575048" y="5733256"/>
            <a:ext cx="8568952" cy="923330"/>
          </a:xfrm>
          <a:prstGeom prst="rect">
            <a:avLst/>
          </a:prstGeom>
          <a:solidFill>
            <a:schemeClr val="accent3">
              <a:lumMod val="40000"/>
              <a:lumOff val="60000"/>
            </a:schemeClr>
          </a:solidFill>
        </p:spPr>
        <p:txBody>
          <a:bodyPr wrap="square" rtlCol="0">
            <a:spAutoFit/>
          </a:bodyPr>
          <a:lstStyle/>
          <a:p>
            <a:r>
              <a:rPr lang="tr-TR" dirty="0" smtClean="0"/>
              <a:t>Orta kulak,kulak zarı ile başlar ve oval pencere ile sonlanır.Çekiç,örs,üzengi kemikleri yer alır.Orta kulak,östaki borusuyla yutağa bağlanır.Yutak tarafında bir kapakçık bulunur.Esneme ve yutma esnasında bu kapakçık açılır.</a:t>
            </a:r>
            <a:endParaRPr lang="tr-T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42</a:t>
            </a:fld>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539552" y="332656"/>
            <a:ext cx="8119658" cy="5454427"/>
          </a:xfrm>
          <a:prstGeom prst="rect">
            <a:avLst/>
          </a:prstGeom>
          <a:noFill/>
          <a:ln w="9525">
            <a:noFill/>
            <a:miter lim="800000"/>
            <a:headEnd/>
            <a:tailEnd/>
          </a:ln>
        </p:spPr>
      </p:pic>
      <p:sp>
        <p:nvSpPr>
          <p:cNvPr id="5" name="4 Metin kutusu"/>
          <p:cNvSpPr txBox="1"/>
          <p:nvPr/>
        </p:nvSpPr>
        <p:spPr>
          <a:xfrm>
            <a:off x="323528" y="6021288"/>
            <a:ext cx="8352928" cy="646331"/>
          </a:xfrm>
          <a:prstGeom prst="rect">
            <a:avLst/>
          </a:prstGeom>
          <a:solidFill>
            <a:schemeClr val="tx2">
              <a:lumMod val="60000"/>
              <a:lumOff val="40000"/>
            </a:schemeClr>
          </a:solidFill>
        </p:spPr>
        <p:txBody>
          <a:bodyPr wrap="square" rtlCol="0">
            <a:spAutoFit/>
          </a:bodyPr>
          <a:lstStyle/>
          <a:p>
            <a:r>
              <a:rPr lang="tr-TR" dirty="0" smtClean="0"/>
              <a:t>İç kulak,işitme ve dengenin sağlanmasında görev alır.Şakak kemikleri içine yerleşmiştir.Kemik ve zarlardan oluşan labirentler vardır.</a:t>
            </a:r>
            <a:endParaRPr lang="tr-T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43</a:t>
            </a:fld>
            <a:endParaRPr lang="tr-TR"/>
          </a:p>
        </p:txBody>
      </p:sp>
      <p:pic>
        <p:nvPicPr>
          <p:cNvPr id="8194" name="Picture 2"/>
          <p:cNvPicPr>
            <a:picLocks noGrp="1" noChangeAspect="1" noChangeArrowheads="1"/>
          </p:cNvPicPr>
          <p:nvPr>
            <p:ph sz="quarter" idx="1"/>
          </p:nvPr>
        </p:nvPicPr>
        <p:blipFill>
          <a:blip r:embed="rId2" cstate="print"/>
          <a:srcRect/>
          <a:stretch>
            <a:fillRect/>
          </a:stretch>
        </p:blipFill>
        <p:spPr bwMode="auto">
          <a:xfrm>
            <a:off x="827584" y="0"/>
            <a:ext cx="7202328" cy="5090367"/>
          </a:xfrm>
          <a:prstGeom prst="rect">
            <a:avLst/>
          </a:prstGeom>
          <a:noFill/>
          <a:ln w="9525">
            <a:noFill/>
            <a:miter lim="800000"/>
            <a:headEnd/>
            <a:tailEnd/>
          </a:ln>
        </p:spPr>
      </p:pic>
      <p:sp>
        <p:nvSpPr>
          <p:cNvPr id="5" name="4 Metin kutusu"/>
          <p:cNvSpPr txBox="1"/>
          <p:nvPr/>
        </p:nvSpPr>
        <p:spPr>
          <a:xfrm>
            <a:off x="539552" y="5157192"/>
            <a:ext cx="8352928" cy="1569660"/>
          </a:xfrm>
          <a:prstGeom prst="rect">
            <a:avLst/>
          </a:prstGeom>
          <a:solidFill>
            <a:schemeClr val="accent1">
              <a:lumMod val="40000"/>
              <a:lumOff val="60000"/>
            </a:schemeClr>
          </a:solidFill>
        </p:spPr>
        <p:txBody>
          <a:bodyPr wrap="square" rtlCol="0">
            <a:spAutoFit/>
          </a:bodyPr>
          <a:lstStyle/>
          <a:p>
            <a:r>
              <a:rPr lang="tr-TR" sz="2400" dirty="0" smtClean="0"/>
              <a:t>İç kulağın orta kulaktan sonraki ilk bölümüne DALIZ denir. İç kulağın oval pencereye bakan kısmındaki boşluktur. Oval pencereden gelen ses dalgalarını salyangoza iletir. Dalız ve salyangoz işitmeden; yarım daire kanalları,kesecik ve tulumcuk ise dengeden sorumludur.</a:t>
            </a:r>
            <a:endParaRPr lang="tr-TR"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KOHLEAR LABİRENT</a:t>
            </a:r>
            <a:endParaRPr lang="tr-TR" dirty="0"/>
          </a:p>
        </p:txBody>
      </p:sp>
      <p:sp>
        <p:nvSpPr>
          <p:cNvPr id="7" name="6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44</a:t>
            </a:fld>
            <a:endParaRPr lang="tr-TR"/>
          </a:p>
        </p:txBody>
      </p:sp>
      <p:sp>
        <p:nvSpPr>
          <p:cNvPr id="3" name="2 İçerik Yer Tutucusu"/>
          <p:cNvSpPr>
            <a:spLocks noGrp="1"/>
          </p:cNvSpPr>
          <p:nvPr>
            <p:ph sz="quarter" idx="1"/>
          </p:nvPr>
        </p:nvSpPr>
        <p:spPr/>
        <p:txBody>
          <a:bodyPr/>
          <a:lstStyle/>
          <a:p>
            <a:r>
              <a:rPr lang="tr-TR" dirty="0" smtClean="0"/>
              <a:t>Helezon görünümlü salyangozdan kesit alınırsa 3 kanaldan (</a:t>
            </a:r>
            <a:r>
              <a:rPr lang="tr-TR" dirty="0" err="1" smtClean="0"/>
              <a:t>vestibular</a:t>
            </a:r>
            <a:r>
              <a:rPr lang="tr-TR" dirty="0" smtClean="0"/>
              <a:t>,</a:t>
            </a:r>
            <a:r>
              <a:rPr lang="tr-TR" dirty="0" err="1" smtClean="0"/>
              <a:t>kohlear</a:t>
            </a:r>
            <a:r>
              <a:rPr lang="tr-TR" dirty="0" smtClean="0"/>
              <a:t> ve </a:t>
            </a:r>
            <a:r>
              <a:rPr lang="tr-TR" dirty="0" err="1" smtClean="0"/>
              <a:t>timpanik</a:t>
            </a:r>
            <a:r>
              <a:rPr lang="tr-TR" dirty="0" smtClean="0"/>
              <a:t>)  oluştuğu görülür. </a:t>
            </a:r>
            <a:endParaRPr lang="tr-TR" dirty="0"/>
          </a:p>
        </p:txBody>
      </p:sp>
      <p:pic>
        <p:nvPicPr>
          <p:cNvPr id="4" name="Picture 2"/>
          <p:cNvPicPr>
            <a:picLocks noChangeAspect="1" noChangeArrowheads="1"/>
          </p:cNvPicPr>
          <p:nvPr/>
        </p:nvPicPr>
        <p:blipFill>
          <a:blip r:embed="rId2" cstate="print"/>
          <a:srcRect/>
          <a:stretch>
            <a:fillRect/>
          </a:stretch>
        </p:blipFill>
        <p:spPr bwMode="auto">
          <a:xfrm>
            <a:off x="3851920" y="3212976"/>
            <a:ext cx="4464496" cy="3502090"/>
          </a:xfrm>
          <a:prstGeom prst="rect">
            <a:avLst/>
          </a:prstGeom>
          <a:noFill/>
          <a:ln w="9525">
            <a:noFill/>
            <a:miter lim="800000"/>
            <a:headEnd/>
            <a:tailEnd/>
          </a:ln>
        </p:spPr>
      </p:pic>
      <p:sp>
        <p:nvSpPr>
          <p:cNvPr id="5" name="4 Metin kutusu"/>
          <p:cNvSpPr txBox="1"/>
          <p:nvPr/>
        </p:nvSpPr>
        <p:spPr>
          <a:xfrm>
            <a:off x="251520" y="2708920"/>
            <a:ext cx="3456384" cy="2585323"/>
          </a:xfrm>
          <a:prstGeom prst="rect">
            <a:avLst/>
          </a:prstGeom>
          <a:solidFill>
            <a:schemeClr val="tx2">
              <a:lumMod val="40000"/>
              <a:lumOff val="60000"/>
            </a:schemeClr>
          </a:solidFill>
        </p:spPr>
        <p:txBody>
          <a:bodyPr wrap="square" rtlCol="0">
            <a:spAutoFit/>
          </a:bodyPr>
          <a:lstStyle/>
          <a:p>
            <a:r>
              <a:rPr lang="tr-TR" sz="2000" dirty="0" err="1" smtClean="0"/>
              <a:t>Vestibular</a:t>
            </a:r>
            <a:r>
              <a:rPr lang="tr-TR" sz="2000" dirty="0" smtClean="0"/>
              <a:t> ve </a:t>
            </a:r>
            <a:r>
              <a:rPr lang="tr-TR" sz="2000" dirty="0" err="1" smtClean="0"/>
              <a:t>timpanik</a:t>
            </a:r>
            <a:r>
              <a:rPr lang="tr-TR" sz="2000" dirty="0" smtClean="0"/>
              <a:t> kanallar </a:t>
            </a:r>
            <a:r>
              <a:rPr lang="tr-TR" sz="2000" b="1" dirty="0" err="1" smtClean="0"/>
              <a:t>perilenf</a:t>
            </a:r>
            <a:r>
              <a:rPr lang="tr-TR" sz="2000" dirty="0" smtClean="0"/>
              <a:t>; </a:t>
            </a:r>
            <a:r>
              <a:rPr lang="tr-TR" sz="2000" dirty="0" err="1" smtClean="0"/>
              <a:t>kohlear</a:t>
            </a:r>
            <a:r>
              <a:rPr lang="tr-TR" sz="2000" dirty="0" smtClean="0"/>
              <a:t> kanal </a:t>
            </a:r>
            <a:r>
              <a:rPr lang="tr-TR" sz="2000" b="1" dirty="0" err="1" smtClean="0"/>
              <a:t>endolenf</a:t>
            </a:r>
            <a:r>
              <a:rPr lang="tr-TR" sz="2000" b="1" dirty="0" smtClean="0"/>
              <a:t> </a:t>
            </a:r>
            <a:r>
              <a:rPr lang="tr-TR" sz="2000" dirty="0" smtClean="0"/>
              <a:t>sıvısıyla doludur.</a:t>
            </a:r>
          </a:p>
          <a:p>
            <a:r>
              <a:rPr lang="tr-TR" sz="2000" dirty="0" err="1" smtClean="0"/>
              <a:t>Vestibular</a:t>
            </a:r>
            <a:r>
              <a:rPr lang="tr-TR" sz="2000" dirty="0" smtClean="0"/>
              <a:t> kanal oval pencere; </a:t>
            </a:r>
            <a:r>
              <a:rPr lang="tr-TR" sz="2000" dirty="0" err="1" smtClean="0"/>
              <a:t>timpanik</a:t>
            </a:r>
            <a:r>
              <a:rPr lang="tr-TR" sz="2000" dirty="0" smtClean="0"/>
              <a:t> kanal ise yuvarlak pencere ile bağlantılıdır.</a:t>
            </a:r>
          </a:p>
          <a:p>
            <a:r>
              <a:rPr lang="tr-TR" sz="2000" dirty="0" err="1" smtClean="0"/>
              <a:t>Kohlear</a:t>
            </a:r>
            <a:r>
              <a:rPr lang="tr-TR" sz="2000" dirty="0" smtClean="0"/>
              <a:t> kanalın temelindeki zarın üzerinde </a:t>
            </a:r>
            <a:r>
              <a:rPr lang="tr-TR" sz="2000" dirty="0" err="1" smtClean="0"/>
              <a:t>korti</a:t>
            </a:r>
            <a:r>
              <a:rPr lang="tr-TR" sz="2000" dirty="0" smtClean="0"/>
              <a:t> organı bulunur.</a:t>
            </a:r>
            <a:endParaRPr lang="tr-TR"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KORTİ ORGANI</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45</a:t>
            </a:fld>
            <a:endParaRPr lang="tr-TR"/>
          </a:p>
        </p:txBody>
      </p:sp>
      <p:sp>
        <p:nvSpPr>
          <p:cNvPr id="5" name="4 İçerik Yer Tutucusu"/>
          <p:cNvSpPr>
            <a:spLocks noGrp="1"/>
          </p:cNvSpPr>
          <p:nvPr>
            <p:ph sz="quarter" idx="1"/>
          </p:nvPr>
        </p:nvSpPr>
        <p:spPr/>
        <p:txBody>
          <a:bodyPr/>
          <a:lstStyle/>
          <a:p>
            <a:r>
              <a:rPr lang="tr-TR" dirty="0" err="1" smtClean="0"/>
              <a:t>Kohlear</a:t>
            </a:r>
            <a:r>
              <a:rPr lang="tr-TR" dirty="0" smtClean="0"/>
              <a:t> kanalı </a:t>
            </a:r>
            <a:r>
              <a:rPr lang="tr-TR" dirty="0" err="1" smtClean="0"/>
              <a:t>timpanik</a:t>
            </a:r>
            <a:r>
              <a:rPr lang="tr-TR" dirty="0" smtClean="0"/>
              <a:t> kanaldan ayıran zar üzerinde bulunur</a:t>
            </a:r>
          </a:p>
          <a:p>
            <a:r>
              <a:rPr lang="tr-TR" dirty="0" smtClean="0"/>
              <a:t>Titrek tüy hücreleri 5 sıra halinde dizilidir ve üzerinde çatı zarı bulunur.Tüy hücreleri duyma sinirlerindeki </a:t>
            </a:r>
            <a:r>
              <a:rPr lang="tr-TR" dirty="0" err="1" smtClean="0"/>
              <a:t>impulsları</a:t>
            </a:r>
            <a:r>
              <a:rPr lang="tr-TR" dirty="0" smtClean="0"/>
              <a:t> başlatır</a:t>
            </a:r>
          </a:p>
          <a:p>
            <a:r>
              <a:rPr lang="tr-TR" dirty="0" err="1" smtClean="0"/>
              <a:t>Korti</a:t>
            </a:r>
            <a:r>
              <a:rPr lang="tr-TR" dirty="0" smtClean="0"/>
              <a:t> organının tüylü hücreleriyle sinir hücreleri arasında </a:t>
            </a:r>
            <a:r>
              <a:rPr lang="tr-TR" dirty="0" err="1" smtClean="0"/>
              <a:t>sinaptik</a:t>
            </a:r>
            <a:r>
              <a:rPr lang="tr-TR" dirty="0" smtClean="0"/>
              <a:t> yapı bulunur</a:t>
            </a:r>
          </a:p>
          <a:p>
            <a:endParaRPr lang="tr-T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46</a:t>
            </a:fld>
            <a:endParaRPr lang="tr-TR"/>
          </a:p>
        </p:txBody>
      </p:sp>
      <p:pic>
        <p:nvPicPr>
          <p:cNvPr id="9219" name="Picture 3"/>
          <p:cNvPicPr>
            <a:picLocks noGrp="1" noChangeAspect="1" noChangeArrowheads="1"/>
          </p:cNvPicPr>
          <p:nvPr>
            <p:ph sz="quarter" idx="1"/>
          </p:nvPr>
        </p:nvPicPr>
        <p:blipFill>
          <a:blip r:embed="rId2" cstate="print"/>
          <a:srcRect/>
          <a:stretch>
            <a:fillRect/>
          </a:stretch>
        </p:blipFill>
        <p:spPr bwMode="auto">
          <a:xfrm>
            <a:off x="302172" y="641638"/>
            <a:ext cx="8446292" cy="59322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47</a:t>
            </a:fld>
            <a:endParaRPr lang="tr-TR"/>
          </a:p>
        </p:txBody>
      </p:sp>
      <p:sp>
        <p:nvSpPr>
          <p:cNvPr id="5" name="4 İçerik Yer Tutucusu"/>
          <p:cNvSpPr>
            <a:spLocks noGrp="1"/>
          </p:cNvSpPr>
          <p:nvPr>
            <p:ph sz="quarter" idx="1"/>
          </p:nvPr>
        </p:nvSpPr>
        <p:spPr/>
        <p:txBody>
          <a:bodyPr/>
          <a:lstStyle/>
          <a:p>
            <a:r>
              <a:rPr lang="tr-TR" dirty="0" smtClean="0"/>
              <a:t>Fiziksel yönden sesler,şiddet-frekans-dalga şeklinde ayırt edilir.Titremenin şiddetini sesin şiddeti olarak algılarız.Frekans saniyedeki titreşim sayısıdır.Bu da sesin tonunu tayin eder.Dalga şekli ise sesin kalitesini ayırt etmemizi sağlar.</a:t>
            </a:r>
            <a:endParaRPr lang="tr-T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İŞİTME</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48</a:t>
            </a:fld>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506580" y="1340767"/>
            <a:ext cx="8313891" cy="5203277"/>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DENGE OLAYI</a:t>
            </a:r>
            <a:endParaRPr lang="tr-TR" dirty="0"/>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49</a:t>
            </a:fld>
            <a:endParaRPr lang="tr-TR"/>
          </a:p>
        </p:txBody>
      </p:sp>
      <p:sp>
        <p:nvSpPr>
          <p:cNvPr id="3" name="2 İçerik Yer Tutucusu"/>
          <p:cNvSpPr>
            <a:spLocks noGrp="1"/>
          </p:cNvSpPr>
          <p:nvPr>
            <p:ph sz="quarter" idx="1"/>
          </p:nvPr>
        </p:nvSpPr>
        <p:spPr/>
        <p:txBody>
          <a:bodyPr>
            <a:normAutofit/>
          </a:bodyPr>
          <a:lstStyle/>
          <a:p>
            <a:r>
              <a:rPr lang="tr-TR" u="sng" dirty="0" smtClean="0"/>
              <a:t>Yarım daire kanalları </a:t>
            </a:r>
            <a:r>
              <a:rPr lang="tr-TR" dirty="0" smtClean="0"/>
              <a:t>birbirine dik konumlu 3 kanaldan meydana gelir. Kanalların içi </a:t>
            </a:r>
            <a:r>
              <a:rPr lang="tr-TR" dirty="0" err="1" smtClean="0"/>
              <a:t>endolenf</a:t>
            </a:r>
            <a:r>
              <a:rPr lang="tr-TR" dirty="0" smtClean="0"/>
              <a:t> sıvısıyla doludur.Yarım daire kanalları birbirine tulumcuk (</a:t>
            </a:r>
            <a:r>
              <a:rPr lang="tr-TR" dirty="0" err="1" smtClean="0"/>
              <a:t>utrikulus</a:t>
            </a:r>
            <a:r>
              <a:rPr lang="tr-TR" dirty="0" smtClean="0"/>
              <a:t>) ile bağlanır. Tulumcuk ise kesecik (</a:t>
            </a:r>
            <a:r>
              <a:rPr lang="tr-TR" dirty="0" err="1" smtClean="0"/>
              <a:t>sakkulus</a:t>
            </a:r>
            <a:r>
              <a:rPr lang="tr-TR" dirty="0" smtClean="0"/>
              <a:t>) ile bağlantılıdır. Kesecik,salyangoza bağlanır. Kesecik ve tulumcuk içinde </a:t>
            </a:r>
            <a:r>
              <a:rPr lang="tr-TR" b="1" dirty="0" smtClean="0"/>
              <a:t>otolitler ve tüylü duyu hücreleri</a:t>
            </a:r>
            <a:r>
              <a:rPr lang="tr-TR" dirty="0" smtClean="0"/>
              <a:t> bulunur.</a:t>
            </a:r>
          </a:p>
          <a:p>
            <a:r>
              <a:rPr lang="tr-TR" dirty="0" smtClean="0"/>
              <a:t>Kesecik ve tulumcuk yer çekimine karşı yapılan hareketlerde oluşan konum değişikliklerini (statik denge); yarım daire kanalları ise dönme hareketleriyle oluşan konum değişikliklerini (dinamik denge) algılar.</a:t>
            </a:r>
            <a:endParaRPr lang="tr-T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a:t>
            </a:fld>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79512" y="0"/>
            <a:ext cx="5310591" cy="4248472"/>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713578" y="2780928"/>
            <a:ext cx="5430421" cy="4077071"/>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50</a:t>
            </a:fld>
            <a:endParaRPr lang="tr-TR"/>
          </a:p>
        </p:txBody>
      </p:sp>
      <p:pic>
        <p:nvPicPr>
          <p:cNvPr id="10242" name="Picture 2"/>
          <p:cNvPicPr>
            <a:picLocks noGrp="1" noChangeAspect="1" noChangeArrowheads="1"/>
          </p:cNvPicPr>
          <p:nvPr>
            <p:ph sz="quarter" idx="1"/>
          </p:nvPr>
        </p:nvPicPr>
        <p:blipFill>
          <a:blip r:embed="rId2" cstate="print"/>
          <a:srcRect/>
          <a:stretch>
            <a:fillRect/>
          </a:stretch>
        </p:blipFill>
        <p:spPr bwMode="auto">
          <a:xfrm>
            <a:off x="899592" y="85831"/>
            <a:ext cx="7416823" cy="660012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51</a:t>
            </a:fld>
            <a:endParaRPr lang="tr-TR"/>
          </a:p>
        </p:txBody>
      </p:sp>
      <p:pic>
        <p:nvPicPr>
          <p:cNvPr id="12290" name="Picture 2"/>
          <p:cNvPicPr>
            <a:picLocks noGrp="1" noChangeAspect="1" noChangeArrowheads="1"/>
          </p:cNvPicPr>
          <p:nvPr>
            <p:ph sz="quarter" idx="1"/>
          </p:nvPr>
        </p:nvPicPr>
        <p:blipFill>
          <a:blip r:embed="rId2" cstate="print"/>
          <a:srcRect/>
          <a:stretch>
            <a:fillRect/>
          </a:stretch>
        </p:blipFill>
        <p:spPr bwMode="auto">
          <a:xfrm>
            <a:off x="899592" y="620689"/>
            <a:ext cx="7200800" cy="6098192"/>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52</a:t>
            </a:fld>
            <a:endParaRPr lang="tr-T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835776" y="548679"/>
            <a:ext cx="7336624" cy="6171553"/>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53</a:t>
            </a:fld>
            <a:endParaRPr lang="tr-TR"/>
          </a:p>
        </p:txBody>
      </p:sp>
      <p:pic>
        <p:nvPicPr>
          <p:cNvPr id="11266" name="Picture 2"/>
          <p:cNvPicPr>
            <a:picLocks noGrp="1" noChangeAspect="1" noChangeArrowheads="1"/>
          </p:cNvPicPr>
          <p:nvPr>
            <p:ph sz="quarter" idx="1"/>
          </p:nvPr>
        </p:nvPicPr>
        <p:blipFill>
          <a:blip r:embed="rId2" cstate="print"/>
          <a:srcRect/>
          <a:stretch>
            <a:fillRect/>
          </a:stretch>
        </p:blipFill>
        <p:spPr bwMode="auto">
          <a:xfrm>
            <a:off x="847056" y="476672"/>
            <a:ext cx="6965304" cy="6280886"/>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54</a:t>
            </a:fld>
            <a:endParaRPr lang="tr-TR"/>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457200" y="980728"/>
            <a:ext cx="8229600" cy="5459152"/>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idx="1"/>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55</a:t>
            </a:fld>
            <a:endParaRPr lang="tr-TR"/>
          </a:p>
        </p:txBody>
      </p:sp>
      <p:sp>
        <p:nvSpPr>
          <p:cNvPr id="2" name="1 Başlık"/>
          <p:cNvSpPr>
            <a:spLocks noGrp="1"/>
          </p:cNvSpPr>
          <p:nvPr>
            <p:ph type="ctrTitle"/>
          </p:nvPr>
        </p:nvSpPr>
        <p:spPr/>
        <p:txBody>
          <a:bodyPr/>
          <a:lstStyle/>
          <a:p>
            <a:r>
              <a:rPr lang="tr-TR" dirty="0" smtClean="0"/>
              <a:t>DERİ</a:t>
            </a:r>
            <a:endParaRPr lang="tr-T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GÖREVLERİ</a:t>
            </a:r>
            <a:endParaRPr lang="tr-TR" dirty="0"/>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56</a:t>
            </a:fld>
            <a:endParaRPr lang="tr-TR"/>
          </a:p>
        </p:txBody>
      </p:sp>
      <p:sp>
        <p:nvSpPr>
          <p:cNvPr id="3" name="2 İçerik Yer Tutucusu"/>
          <p:cNvSpPr>
            <a:spLocks noGrp="1"/>
          </p:cNvSpPr>
          <p:nvPr>
            <p:ph sz="quarter" idx="1"/>
          </p:nvPr>
        </p:nvSpPr>
        <p:spPr/>
        <p:txBody>
          <a:bodyPr/>
          <a:lstStyle/>
          <a:p>
            <a:r>
              <a:rPr lang="tr-TR" dirty="0" smtClean="0"/>
              <a:t>Vücudu dış ortamdaki fiziksel ve kimyasal etkilerden korur</a:t>
            </a:r>
          </a:p>
          <a:p>
            <a:r>
              <a:rPr lang="tr-TR" dirty="0" smtClean="0"/>
              <a:t>Mikropların vücuda girmesini engeller</a:t>
            </a:r>
          </a:p>
          <a:p>
            <a:r>
              <a:rPr lang="tr-TR" dirty="0" smtClean="0"/>
              <a:t>Vücudun su kaybını önler</a:t>
            </a:r>
          </a:p>
          <a:p>
            <a:r>
              <a:rPr lang="tr-TR" dirty="0" smtClean="0"/>
              <a:t>Boşaltıma ve solunuma yardımcı olur</a:t>
            </a:r>
          </a:p>
          <a:p>
            <a:r>
              <a:rPr lang="tr-TR" dirty="0" smtClean="0"/>
              <a:t>Vücut sıcaklığının düzenlenmesine yardımcı</a:t>
            </a:r>
          </a:p>
          <a:p>
            <a:r>
              <a:rPr lang="tr-TR" dirty="0" smtClean="0"/>
              <a:t>Bazı ilaçların emilimini yapar</a:t>
            </a:r>
            <a:endParaRPr lang="tr-T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EPİDERMİS</a:t>
            </a:r>
            <a:endParaRPr lang="tr-TR" dirty="0"/>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57</a:t>
            </a:fld>
            <a:endParaRPr lang="tr-TR"/>
          </a:p>
        </p:txBody>
      </p:sp>
      <p:sp>
        <p:nvSpPr>
          <p:cNvPr id="3" name="2 İçerik Yer Tutucusu"/>
          <p:cNvSpPr>
            <a:spLocks noGrp="1"/>
          </p:cNvSpPr>
          <p:nvPr>
            <p:ph sz="quarter" idx="1"/>
          </p:nvPr>
        </p:nvSpPr>
        <p:spPr/>
        <p:txBody>
          <a:bodyPr>
            <a:normAutofit lnSpcReduction="10000"/>
          </a:bodyPr>
          <a:lstStyle/>
          <a:p>
            <a:r>
              <a:rPr lang="tr-TR" dirty="0" smtClean="0"/>
              <a:t>Derinin yapısında iki temel doku bulunur: </a:t>
            </a:r>
            <a:r>
              <a:rPr lang="tr-TR" dirty="0" err="1" smtClean="0"/>
              <a:t>Epitel</a:t>
            </a:r>
            <a:r>
              <a:rPr lang="tr-TR" dirty="0" smtClean="0"/>
              <a:t> Doku ve Bağ Doku</a:t>
            </a:r>
          </a:p>
          <a:p>
            <a:r>
              <a:rPr lang="tr-TR" dirty="0" smtClean="0"/>
              <a:t>Üst ve alt deri olmak üzere 2 kısımda incelenir:</a:t>
            </a:r>
          </a:p>
          <a:p>
            <a:r>
              <a:rPr lang="tr-TR" dirty="0" smtClean="0"/>
              <a:t>EPİDERMİS: Örtü </a:t>
            </a:r>
            <a:r>
              <a:rPr lang="tr-TR" dirty="0" err="1" smtClean="0"/>
              <a:t>epitelinden</a:t>
            </a:r>
            <a:r>
              <a:rPr lang="tr-TR" dirty="0" smtClean="0"/>
              <a:t> oluşur.Üst kısımdaki hücreler </a:t>
            </a:r>
            <a:r>
              <a:rPr lang="tr-TR" dirty="0" err="1" smtClean="0"/>
              <a:t>keratinleşmiş</a:t>
            </a:r>
            <a:r>
              <a:rPr lang="tr-TR" dirty="0" smtClean="0"/>
              <a:t> ölü hücreleridir. Bu tabakaya korun tabakası denir.</a:t>
            </a:r>
            <a:r>
              <a:rPr lang="tr-TR" dirty="0" err="1" smtClean="0"/>
              <a:t>Epidermiste</a:t>
            </a:r>
            <a:r>
              <a:rPr lang="tr-TR" dirty="0" smtClean="0"/>
              <a:t> kan damarları ve sinirler yoktur.</a:t>
            </a:r>
          </a:p>
          <a:p>
            <a:r>
              <a:rPr lang="tr-TR" dirty="0" smtClean="0"/>
              <a:t>Epidermisin en kalın olduğu yer avuç içi ve ayak tabanıdır</a:t>
            </a:r>
          </a:p>
          <a:p>
            <a:r>
              <a:rPr lang="tr-TR" dirty="0" smtClean="0"/>
              <a:t>Epidermisin üst kısmı cansız ve </a:t>
            </a:r>
            <a:r>
              <a:rPr lang="tr-TR" dirty="0" err="1" smtClean="0"/>
              <a:t>keratin</a:t>
            </a:r>
            <a:r>
              <a:rPr lang="tr-TR" dirty="0" smtClean="0"/>
              <a:t> içeren </a:t>
            </a:r>
            <a:r>
              <a:rPr lang="tr-TR" dirty="0" err="1" smtClean="0"/>
              <a:t>epitel</a:t>
            </a:r>
            <a:r>
              <a:rPr lang="tr-TR" dirty="0" smtClean="0"/>
              <a:t> hücrelerden oluşur.Alt kısmını oluşturan hücreler mitoz bölünür.Üst deride bulunan </a:t>
            </a:r>
            <a:r>
              <a:rPr lang="tr-TR" dirty="0" err="1" smtClean="0"/>
              <a:t>melanosit</a:t>
            </a:r>
            <a:r>
              <a:rPr lang="tr-TR" dirty="0" smtClean="0"/>
              <a:t> hücrelerde </a:t>
            </a:r>
            <a:r>
              <a:rPr lang="tr-TR" dirty="0" err="1" smtClean="0"/>
              <a:t>melanin</a:t>
            </a:r>
            <a:r>
              <a:rPr lang="tr-TR" dirty="0" smtClean="0"/>
              <a:t> bulunur.Ayrıca </a:t>
            </a:r>
            <a:r>
              <a:rPr lang="tr-TR" dirty="0" err="1" smtClean="0"/>
              <a:t>merkel</a:t>
            </a:r>
            <a:r>
              <a:rPr lang="tr-TR" dirty="0" smtClean="0"/>
              <a:t> diskleri denilen reseptörler barındırır</a:t>
            </a:r>
            <a:endParaRPr lang="tr-T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7" name="6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58</a:t>
            </a:fld>
            <a:endParaRPr lang="tr-TR"/>
          </a:p>
        </p:txBody>
      </p:sp>
      <p:pic>
        <p:nvPicPr>
          <p:cNvPr id="15362" name="Picture 2"/>
          <p:cNvPicPr>
            <a:picLocks noGrp="1" noChangeAspect="1" noChangeArrowheads="1"/>
          </p:cNvPicPr>
          <p:nvPr>
            <p:ph sz="quarter" idx="1"/>
          </p:nvPr>
        </p:nvPicPr>
        <p:blipFill>
          <a:blip r:embed="rId2" cstate="print"/>
          <a:srcRect/>
          <a:stretch>
            <a:fillRect/>
          </a:stretch>
        </p:blipFill>
        <p:spPr bwMode="auto">
          <a:xfrm>
            <a:off x="467544" y="476672"/>
            <a:ext cx="8136904" cy="5110386"/>
          </a:xfrm>
          <a:prstGeom prst="rect">
            <a:avLst/>
          </a:prstGeom>
          <a:noFill/>
          <a:ln w="9525">
            <a:noFill/>
            <a:miter lim="800000"/>
            <a:headEnd/>
            <a:tailEnd/>
          </a:ln>
        </p:spPr>
      </p:pic>
      <p:sp>
        <p:nvSpPr>
          <p:cNvPr id="5" name="4 Metin kutusu"/>
          <p:cNvSpPr txBox="1"/>
          <p:nvPr/>
        </p:nvSpPr>
        <p:spPr>
          <a:xfrm>
            <a:off x="0" y="5733256"/>
            <a:ext cx="9144000" cy="923330"/>
          </a:xfrm>
          <a:prstGeom prst="rect">
            <a:avLst/>
          </a:prstGeom>
          <a:solidFill>
            <a:schemeClr val="accent1">
              <a:lumMod val="60000"/>
              <a:lumOff val="40000"/>
            </a:schemeClr>
          </a:solidFill>
        </p:spPr>
        <p:txBody>
          <a:bodyPr wrap="square" rtlCol="0">
            <a:spAutoFit/>
          </a:bodyPr>
          <a:lstStyle/>
          <a:p>
            <a:r>
              <a:rPr lang="tr-TR" dirty="0" smtClean="0"/>
              <a:t>Korun tabakasının altında canlı hücrelerden oluşan </a:t>
            </a:r>
            <a:r>
              <a:rPr lang="tr-TR" dirty="0" err="1" smtClean="0"/>
              <a:t>malpigi</a:t>
            </a:r>
            <a:r>
              <a:rPr lang="tr-TR" dirty="0" smtClean="0"/>
              <a:t> tabakası bulunur. Burada </a:t>
            </a:r>
            <a:r>
              <a:rPr lang="tr-TR" dirty="0" err="1" smtClean="0"/>
              <a:t>melanin</a:t>
            </a:r>
            <a:r>
              <a:rPr lang="tr-TR" dirty="0" smtClean="0"/>
              <a:t> pigmenti sentezlenir. Alt deride ise kan damarları,sinirler,duyu reseptörleri,kıl kökleri,yağ ve ter bezleri bulunur.</a:t>
            </a:r>
            <a:endParaRPr lang="tr-T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DERMİS(ALT DERİ)</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59</a:t>
            </a:fld>
            <a:endParaRPr lang="tr-TR"/>
          </a:p>
        </p:txBody>
      </p:sp>
      <p:sp>
        <p:nvSpPr>
          <p:cNvPr id="5" name="4 İçerik Yer Tutucusu"/>
          <p:cNvSpPr>
            <a:spLocks noGrp="1"/>
          </p:cNvSpPr>
          <p:nvPr>
            <p:ph sz="quarter" idx="1"/>
          </p:nvPr>
        </p:nvSpPr>
        <p:spPr/>
        <p:txBody>
          <a:bodyPr/>
          <a:lstStyle/>
          <a:p>
            <a:r>
              <a:rPr lang="tr-TR" dirty="0" err="1" smtClean="0"/>
              <a:t>Kollojen</a:t>
            </a:r>
            <a:r>
              <a:rPr lang="tr-TR" dirty="0" smtClean="0"/>
              <a:t> ve elastik bağ doku liflerinden oluşur.Damar ve sinirlerce zengindir.</a:t>
            </a:r>
          </a:p>
          <a:p>
            <a:r>
              <a:rPr lang="tr-TR" dirty="0" smtClean="0"/>
              <a:t>Ter,yağ bezleri,kıl kökleri,lenf damarları ve çeşitli reseptörler bulunur.</a:t>
            </a:r>
            <a:r>
              <a:rPr lang="tr-TR" dirty="0" err="1" smtClean="0"/>
              <a:t>Dermiste</a:t>
            </a:r>
            <a:r>
              <a:rPr lang="tr-TR" dirty="0" smtClean="0"/>
              <a:t> bulunan düz kaslar kıl köklerine yapışık olup kılın hareketini sağlar.</a:t>
            </a:r>
          </a:p>
          <a:p>
            <a:r>
              <a:rPr lang="tr-TR" dirty="0" smtClean="0"/>
              <a:t>Deriye sempatik sinirler gelirken parasempatik sinirler gelmez.</a:t>
            </a:r>
          </a:p>
          <a:p>
            <a:r>
              <a:rPr lang="tr-TR" dirty="0" smtClean="0"/>
              <a:t>Duyu cisimcikleri alt derinin üst yüzeyinde ve üst derinin hemen altında bulunur.Bu cisimcikler </a:t>
            </a:r>
            <a:r>
              <a:rPr lang="tr-TR" dirty="0" err="1" smtClean="0"/>
              <a:t>meissner</a:t>
            </a:r>
            <a:r>
              <a:rPr lang="tr-TR" dirty="0" smtClean="0"/>
              <a:t> ve </a:t>
            </a:r>
            <a:r>
              <a:rPr lang="tr-TR" dirty="0" err="1" smtClean="0"/>
              <a:t>paccini</a:t>
            </a:r>
            <a:r>
              <a:rPr lang="tr-TR" dirty="0" smtClean="0"/>
              <a:t> cisimcikleridir.Dokunma,basınç,ağrı ve ısı algılanır.</a:t>
            </a:r>
            <a:endParaRPr lang="tr-T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6</a:t>
            </a:fld>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1691680" y="260648"/>
            <a:ext cx="6192688" cy="6192688"/>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6" name="5 Altbilgi Yer Tutucusu"/>
          <p:cNvSpPr>
            <a:spLocks noGrp="1"/>
          </p:cNvSpPr>
          <p:nvPr>
            <p:ph type="ftr" sz="quarter" idx="11"/>
          </p:nvPr>
        </p:nvSpPr>
        <p:spPr/>
        <p:txBody>
          <a:bodyPr/>
          <a:lstStyle/>
          <a:p>
            <a:r>
              <a:rPr lang="tr-TR" smtClean="0"/>
              <a:t>Copyright Tzn Arc</a:t>
            </a:r>
            <a:endParaRPr lang="tr-TR"/>
          </a:p>
        </p:txBody>
      </p:sp>
      <p:sp>
        <p:nvSpPr>
          <p:cNvPr id="5" name="4 Slayt Numarası Yer Tutucusu"/>
          <p:cNvSpPr>
            <a:spLocks noGrp="1"/>
          </p:cNvSpPr>
          <p:nvPr>
            <p:ph type="sldNum" sz="quarter" idx="12"/>
          </p:nvPr>
        </p:nvSpPr>
        <p:spPr/>
        <p:txBody>
          <a:bodyPr/>
          <a:lstStyle/>
          <a:p>
            <a:fld id="{87C7F38E-47CE-40E1-AA31-A23ED3DEC0D6}" type="slidenum">
              <a:rPr lang="tr-TR" smtClean="0"/>
              <a:pPr/>
              <a:t>60</a:t>
            </a:fld>
            <a:endParaRPr lang="tr-TR"/>
          </a:p>
        </p:txBody>
      </p:sp>
      <p:pic>
        <p:nvPicPr>
          <p:cNvPr id="16386" name="Picture 2"/>
          <p:cNvPicPr>
            <a:picLocks noGrp="1" noChangeAspect="1" noChangeArrowheads="1"/>
          </p:cNvPicPr>
          <p:nvPr>
            <p:ph sz="quarter" idx="1"/>
          </p:nvPr>
        </p:nvPicPr>
        <p:blipFill>
          <a:blip r:embed="rId2" cstate="print"/>
          <a:srcRect/>
          <a:stretch>
            <a:fillRect/>
          </a:stretch>
        </p:blipFill>
        <p:spPr bwMode="auto">
          <a:xfrm>
            <a:off x="251520" y="476672"/>
            <a:ext cx="2829891" cy="5904656"/>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3419872" y="1340768"/>
            <a:ext cx="5767357" cy="5256584"/>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DERİDEKİ RESEPTÖRLER</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61</a:t>
            </a:fld>
            <a:endParaRPr lang="tr-TR"/>
          </a:p>
        </p:txBody>
      </p:sp>
      <p:pic>
        <p:nvPicPr>
          <p:cNvPr id="2051" name="Picture 3"/>
          <p:cNvPicPr>
            <a:picLocks noGrp="1" noChangeAspect="1" noChangeArrowheads="1"/>
          </p:cNvPicPr>
          <p:nvPr>
            <p:ph sz="quarter" idx="1"/>
          </p:nvPr>
        </p:nvPicPr>
        <p:blipFill>
          <a:blip r:embed="rId2" cstate="print"/>
          <a:srcRect/>
          <a:stretch>
            <a:fillRect/>
          </a:stretch>
        </p:blipFill>
        <p:spPr bwMode="auto">
          <a:xfrm>
            <a:off x="899592" y="1484784"/>
            <a:ext cx="7707103" cy="473887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KAPSÜLSÜZ RESEPTÖRLER</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62</a:t>
            </a:fld>
            <a:endParaRPr lang="tr-TR"/>
          </a:p>
        </p:txBody>
      </p:sp>
      <p:sp>
        <p:nvSpPr>
          <p:cNvPr id="5" name="4 İçerik Yer Tutucusu"/>
          <p:cNvSpPr>
            <a:spLocks noGrp="1"/>
          </p:cNvSpPr>
          <p:nvPr>
            <p:ph sz="quarter" idx="1"/>
          </p:nvPr>
        </p:nvSpPr>
        <p:spPr/>
        <p:txBody>
          <a:bodyPr/>
          <a:lstStyle/>
          <a:p>
            <a:r>
              <a:rPr lang="tr-TR" dirty="0" smtClean="0"/>
              <a:t>1.Serbest sinir sonlanmaları(ağrı,dokunma,basınç ve ısı duyusunu algılar.En az özelleşmiş reseptörlerdir)</a:t>
            </a:r>
          </a:p>
          <a:p>
            <a:r>
              <a:rPr lang="tr-TR" dirty="0" smtClean="0"/>
              <a:t>2.</a:t>
            </a:r>
            <a:r>
              <a:rPr lang="tr-TR" dirty="0" err="1" smtClean="0"/>
              <a:t>Merkel</a:t>
            </a:r>
            <a:r>
              <a:rPr lang="tr-TR" dirty="0" smtClean="0"/>
              <a:t> diskleri (Saçsız deri kıl </a:t>
            </a:r>
            <a:r>
              <a:rPr lang="tr-TR" dirty="0" err="1" smtClean="0"/>
              <a:t>foliküllerinde</a:t>
            </a:r>
            <a:r>
              <a:rPr lang="tr-TR" dirty="0" smtClean="0"/>
              <a:t> bulunur.Deriye yapılan anlık ve hafif bir temastaki değişimleri algılar)</a:t>
            </a:r>
          </a:p>
          <a:p>
            <a:r>
              <a:rPr lang="tr-TR" dirty="0" smtClean="0"/>
              <a:t>3.Kıl kökleri reseptörleri (kılın en küçük hareketlerini algılayabilir) </a:t>
            </a:r>
            <a:endParaRPr lang="tr-T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KAPSÜLLÜ RESEPTÖRLER</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63</a:t>
            </a:fld>
            <a:endParaRPr lang="tr-TR"/>
          </a:p>
        </p:txBody>
      </p:sp>
      <p:sp>
        <p:nvSpPr>
          <p:cNvPr id="5" name="4 İçerik Yer Tutucusu"/>
          <p:cNvSpPr>
            <a:spLocks noGrp="1"/>
          </p:cNvSpPr>
          <p:nvPr>
            <p:ph sz="quarter" idx="1"/>
          </p:nvPr>
        </p:nvSpPr>
        <p:spPr/>
        <p:txBody>
          <a:bodyPr/>
          <a:lstStyle/>
          <a:p>
            <a:r>
              <a:rPr lang="tr-TR" dirty="0" smtClean="0"/>
              <a:t>1.</a:t>
            </a:r>
            <a:r>
              <a:rPr lang="tr-TR" dirty="0" err="1" smtClean="0"/>
              <a:t>Meissner</a:t>
            </a:r>
            <a:r>
              <a:rPr lang="tr-TR" dirty="0" smtClean="0"/>
              <a:t> cisimciği (Kılsız derinin (avuç içi-ayak tabanı-dudak) dokunma duyusunu alan reseptörler.Deriye daha uzun temasları algılar)</a:t>
            </a:r>
          </a:p>
          <a:p>
            <a:r>
              <a:rPr lang="tr-TR" dirty="0" smtClean="0"/>
              <a:t>2.</a:t>
            </a:r>
            <a:r>
              <a:rPr lang="tr-TR" dirty="0" err="1" smtClean="0"/>
              <a:t>Pacini</a:t>
            </a:r>
            <a:r>
              <a:rPr lang="tr-TR" dirty="0" smtClean="0"/>
              <a:t> cisimciği (Mekanik değişimleri(basınç-gerilim) alan reseptörler.Alt derinin derinliklerinde ve bağ dokusu içinde bulunur.Daha çok el ve ayağın alt derisinde bulunur.Derinin daha şiddetli bastırılmasıyla ortaya çıkan basınç duygusunu algılar)</a:t>
            </a:r>
          </a:p>
          <a:p>
            <a:endParaRPr lang="tr-T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64</a:t>
            </a:fld>
            <a:endParaRPr lang="tr-TR"/>
          </a:p>
        </p:txBody>
      </p:sp>
      <p:sp>
        <p:nvSpPr>
          <p:cNvPr id="5" name="4 İçerik Yer Tutucusu"/>
          <p:cNvSpPr>
            <a:spLocks noGrp="1"/>
          </p:cNvSpPr>
          <p:nvPr>
            <p:ph sz="quarter" idx="1"/>
          </p:nvPr>
        </p:nvSpPr>
        <p:spPr/>
        <p:txBody>
          <a:bodyPr/>
          <a:lstStyle/>
          <a:p>
            <a:r>
              <a:rPr lang="tr-TR" dirty="0" smtClean="0"/>
              <a:t>3.</a:t>
            </a:r>
            <a:r>
              <a:rPr lang="tr-TR" dirty="0" err="1" smtClean="0"/>
              <a:t>Krause</a:t>
            </a:r>
            <a:r>
              <a:rPr lang="tr-TR" dirty="0" smtClean="0"/>
              <a:t> cisimciği: Vücut ısısından daha düşük ısıyı </a:t>
            </a:r>
            <a:r>
              <a:rPr lang="tr-TR" dirty="0" err="1" smtClean="0"/>
              <a:t>algular</a:t>
            </a:r>
            <a:r>
              <a:rPr lang="tr-TR" dirty="0" smtClean="0"/>
              <a:t>. Soğuk ve basınç duyusunu alan reseptörlerdir</a:t>
            </a:r>
          </a:p>
          <a:p>
            <a:r>
              <a:rPr lang="tr-TR" dirty="0" smtClean="0"/>
              <a:t>4.</a:t>
            </a:r>
            <a:r>
              <a:rPr lang="tr-TR" dirty="0" err="1" smtClean="0"/>
              <a:t>Ruffini</a:t>
            </a:r>
            <a:r>
              <a:rPr lang="tr-TR" dirty="0" smtClean="0"/>
              <a:t> cisimciği: Sıcak,dokunma,gerilme ve basınç duyusunu algılar.</a:t>
            </a:r>
          </a:p>
          <a:p>
            <a:r>
              <a:rPr lang="tr-TR" dirty="0" smtClean="0"/>
              <a:t>Derinin her bölgesi sıcak ve soğuğu aynı şiddetle algılamaz.Çünkü bu reseptörler derinin her bölgesinde aynı sıklıkta bulunmaz.</a:t>
            </a:r>
            <a:endParaRPr lang="tr-T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Alt Başlık"/>
          <p:cNvSpPr>
            <a:spLocks noGrp="1"/>
          </p:cNvSpPr>
          <p:nvPr>
            <p:ph type="subTitle" idx="1"/>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65</a:t>
            </a:fld>
            <a:endParaRPr lang="tr-TR"/>
          </a:p>
        </p:txBody>
      </p:sp>
      <p:sp>
        <p:nvSpPr>
          <p:cNvPr id="2" name="1 Başlık"/>
          <p:cNvSpPr>
            <a:spLocks noGrp="1"/>
          </p:cNvSpPr>
          <p:nvPr>
            <p:ph type="ctrTitle"/>
          </p:nvPr>
        </p:nvSpPr>
        <p:spPr/>
        <p:txBody>
          <a:bodyPr/>
          <a:lstStyle/>
          <a:p>
            <a:r>
              <a:rPr lang="tr-TR" dirty="0" smtClean="0"/>
              <a:t>BURUN</a:t>
            </a:r>
            <a:endParaRPr lang="tr-T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BURUN</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66</a:t>
            </a:fld>
            <a:endParaRPr lang="tr-TR"/>
          </a:p>
        </p:txBody>
      </p:sp>
      <p:sp>
        <p:nvSpPr>
          <p:cNvPr id="5" name="4 İçerik Yer Tutucusu"/>
          <p:cNvSpPr>
            <a:spLocks noGrp="1"/>
          </p:cNvSpPr>
          <p:nvPr>
            <p:ph sz="quarter" idx="1"/>
          </p:nvPr>
        </p:nvSpPr>
        <p:spPr/>
        <p:txBody>
          <a:bodyPr/>
          <a:lstStyle/>
          <a:p>
            <a:r>
              <a:rPr lang="tr-TR" dirty="0" smtClean="0"/>
              <a:t>Koku organı karada yaşayan hayvanlarda gelişmiştir.</a:t>
            </a:r>
          </a:p>
          <a:p>
            <a:r>
              <a:rPr lang="tr-TR" dirty="0" smtClean="0"/>
              <a:t>Besin aramada,üremede,haberleşmede önemli role sahiptir.</a:t>
            </a:r>
          </a:p>
          <a:p>
            <a:r>
              <a:rPr lang="tr-TR" dirty="0" smtClean="0"/>
              <a:t>Böceklerde koku duyusu çok gelişmiştir.Koku organı antenlerinde bulunur.Böceklerin dişileri </a:t>
            </a:r>
            <a:r>
              <a:rPr lang="tr-TR" dirty="0" err="1" smtClean="0"/>
              <a:t>feromon</a:t>
            </a:r>
            <a:r>
              <a:rPr lang="tr-TR" dirty="0" smtClean="0"/>
              <a:t> salgılar.</a:t>
            </a:r>
          </a:p>
          <a:p>
            <a:r>
              <a:rPr lang="tr-TR" dirty="0" smtClean="0"/>
              <a:t>Omurgalılarda koku duyusunu alan yapının hemen altında geniş bir boşluk bulunur.Burun boşluğunun her yanı koku duyusunu almaz.Çünkü burun aynı zamanda solunum organıdır.</a:t>
            </a:r>
            <a:endParaRPr lang="tr-T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7" name="6 Altbilgi Yer Tutucusu"/>
          <p:cNvSpPr>
            <a:spLocks noGrp="1"/>
          </p:cNvSpPr>
          <p:nvPr>
            <p:ph type="ftr" sz="quarter" idx="11"/>
          </p:nvPr>
        </p:nvSpPr>
        <p:spPr/>
        <p:txBody>
          <a:bodyPr/>
          <a:lstStyle/>
          <a:p>
            <a:r>
              <a:rPr lang="tr-TR" smtClean="0"/>
              <a:t>Copyright Tzn Arc</a:t>
            </a:r>
            <a:endParaRPr lang="tr-TR"/>
          </a:p>
        </p:txBody>
      </p:sp>
      <p:sp>
        <p:nvSpPr>
          <p:cNvPr id="6" name="5 Slayt Numarası Yer Tutucusu"/>
          <p:cNvSpPr>
            <a:spLocks noGrp="1"/>
          </p:cNvSpPr>
          <p:nvPr>
            <p:ph type="sldNum" sz="quarter" idx="12"/>
          </p:nvPr>
        </p:nvSpPr>
        <p:spPr/>
        <p:txBody>
          <a:bodyPr/>
          <a:lstStyle/>
          <a:p>
            <a:fld id="{87C7F38E-47CE-40E1-AA31-A23ED3DEC0D6}" type="slidenum">
              <a:rPr lang="tr-TR" smtClean="0"/>
              <a:pPr/>
              <a:t>67</a:t>
            </a:fld>
            <a:endParaRPr lang="tr-TR"/>
          </a:p>
        </p:txBody>
      </p:sp>
      <p:pic>
        <p:nvPicPr>
          <p:cNvPr id="17410" name="Picture 2"/>
          <p:cNvPicPr>
            <a:picLocks noGrp="1" noChangeAspect="1" noChangeArrowheads="1"/>
          </p:cNvPicPr>
          <p:nvPr>
            <p:ph sz="quarter" idx="1"/>
          </p:nvPr>
        </p:nvPicPr>
        <p:blipFill>
          <a:blip r:embed="rId2" cstate="print"/>
          <a:srcRect/>
          <a:stretch>
            <a:fillRect/>
          </a:stretch>
        </p:blipFill>
        <p:spPr bwMode="auto">
          <a:xfrm>
            <a:off x="251520" y="188640"/>
            <a:ext cx="8467065" cy="5638780"/>
          </a:xfrm>
          <a:prstGeom prst="rect">
            <a:avLst/>
          </a:prstGeom>
          <a:noFill/>
          <a:ln w="9525">
            <a:noFill/>
            <a:miter lim="800000"/>
            <a:headEnd/>
            <a:tailEnd/>
          </a:ln>
        </p:spPr>
      </p:pic>
      <p:sp>
        <p:nvSpPr>
          <p:cNvPr id="5" name="4 Metin kutusu"/>
          <p:cNvSpPr txBox="1"/>
          <p:nvPr/>
        </p:nvSpPr>
        <p:spPr>
          <a:xfrm>
            <a:off x="251520" y="5949280"/>
            <a:ext cx="8568952" cy="923330"/>
          </a:xfrm>
          <a:prstGeom prst="rect">
            <a:avLst/>
          </a:prstGeom>
          <a:solidFill>
            <a:schemeClr val="tx2">
              <a:lumMod val="40000"/>
              <a:lumOff val="60000"/>
            </a:schemeClr>
          </a:solidFill>
        </p:spPr>
        <p:txBody>
          <a:bodyPr wrap="square" rtlCol="0">
            <a:spAutoFit/>
          </a:bodyPr>
          <a:lstStyle/>
          <a:p>
            <a:r>
              <a:rPr lang="tr-TR" dirty="0" smtClean="0"/>
              <a:t>Kokunun algılandığı alan sarı bölgedir.Duyu hücrelerinin yer aldığı sarı bölge üzerinde mukus bulunur.Duyu hücreleri uyarıldığında oluşan </a:t>
            </a:r>
            <a:r>
              <a:rPr lang="tr-TR" dirty="0" err="1" smtClean="0"/>
              <a:t>impulslar</a:t>
            </a:r>
            <a:r>
              <a:rPr lang="tr-TR" dirty="0" smtClean="0"/>
              <a:t> koku soğancığında bulunan koku sinirleri tarafından beyne taşınır.</a:t>
            </a:r>
            <a:endParaRPr lang="tr-T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68</a:t>
            </a:fld>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198130" y="404664"/>
            <a:ext cx="8488670" cy="5616624"/>
          </a:xfrm>
          <a:prstGeom prst="rect">
            <a:avLst/>
          </a:prstGeom>
          <a:noFill/>
          <a:ln w="9525">
            <a:noFill/>
            <a:miter lim="800000"/>
            <a:headEnd/>
            <a:tailEnd/>
          </a:ln>
        </p:spPr>
      </p:pic>
      <p:sp>
        <p:nvSpPr>
          <p:cNvPr id="7" name="6 Metin kutusu"/>
          <p:cNvSpPr txBox="1"/>
          <p:nvPr/>
        </p:nvSpPr>
        <p:spPr>
          <a:xfrm>
            <a:off x="251520" y="3789040"/>
            <a:ext cx="2880320" cy="2031325"/>
          </a:xfrm>
          <a:prstGeom prst="rect">
            <a:avLst/>
          </a:prstGeom>
          <a:solidFill>
            <a:srgbClr val="FFC000"/>
          </a:solidFill>
        </p:spPr>
        <p:txBody>
          <a:bodyPr wrap="square" rtlCol="0">
            <a:spAutoFit/>
          </a:bodyPr>
          <a:lstStyle/>
          <a:p>
            <a:r>
              <a:rPr lang="tr-TR" sz="1400" dirty="0" smtClean="0"/>
              <a:t>Koku veren maddelerin iki burun deliğine geliş zamanı arasındaki fark, kokunun</a:t>
            </a:r>
          </a:p>
          <a:p>
            <a:r>
              <a:rPr lang="tr-TR" sz="1400" dirty="0" smtClean="0"/>
              <a:t>hangi yönden geldiğini anlamayı sağlar. Koku alma duyusu aynı çeşit madde ile bir süre temas edince yorulur ve koku hissedilmez. Ancak farklı bir madde ile temas edilince koku hemen algılanır. Koku duyusunun yorulması insanı kötü kokulardan koruyan bir önlemdir</a:t>
            </a:r>
            <a:endParaRPr lang="tr-TR" sz="1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69</a:t>
            </a:fld>
            <a:endParaRPr lang="tr-TR"/>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251520" y="764703"/>
            <a:ext cx="8424936" cy="5844799"/>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a:t>
            </a:fld>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1187624" y="620688"/>
            <a:ext cx="6950869" cy="5866534"/>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70</a:t>
            </a:fld>
            <a:endParaRPr lang="tr-TR"/>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1691680" y="188640"/>
            <a:ext cx="5458715" cy="666936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71</a:t>
            </a:fld>
            <a:endParaRPr lang="tr-TR"/>
          </a:p>
        </p:txBody>
      </p:sp>
      <p:pic>
        <p:nvPicPr>
          <p:cNvPr id="20482" name="Picture 2"/>
          <p:cNvPicPr>
            <a:picLocks noGrp="1" noChangeAspect="1" noChangeArrowheads="1"/>
          </p:cNvPicPr>
          <p:nvPr>
            <p:ph sz="quarter" idx="1"/>
          </p:nvPr>
        </p:nvPicPr>
        <p:blipFill>
          <a:blip r:embed="rId2" cstate="print"/>
          <a:srcRect/>
          <a:stretch>
            <a:fillRect/>
          </a:stretch>
        </p:blipFill>
        <p:spPr bwMode="auto">
          <a:xfrm>
            <a:off x="457200" y="1340768"/>
            <a:ext cx="8229600" cy="4895439"/>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dirty="0" err="1" smtClean="0"/>
              <a:t>Copyright</a:t>
            </a:r>
            <a:r>
              <a:rPr lang="tr-TR" dirty="0" smtClean="0"/>
              <a:t> </a:t>
            </a:r>
            <a:r>
              <a:rPr lang="tr-TR" dirty="0" err="1" smtClean="0"/>
              <a:t>Tzn</a:t>
            </a:r>
            <a:r>
              <a:rPr lang="tr-TR" dirty="0" smtClean="0"/>
              <a:t> </a:t>
            </a:r>
            <a:r>
              <a:rPr lang="tr-TR" dirty="0" err="1" smtClean="0"/>
              <a:t>Arc</a:t>
            </a:r>
            <a:endParaRPr lang="tr-TR" dirty="0"/>
          </a:p>
        </p:txBody>
      </p:sp>
      <p:sp>
        <p:nvSpPr>
          <p:cNvPr id="4" name="3 Slayt Numarası Yer Tutucusu"/>
          <p:cNvSpPr>
            <a:spLocks noGrp="1"/>
          </p:cNvSpPr>
          <p:nvPr>
            <p:ph type="sldNum" sz="quarter" idx="12"/>
          </p:nvPr>
        </p:nvSpPr>
        <p:spPr/>
        <p:txBody>
          <a:bodyPr/>
          <a:lstStyle/>
          <a:p>
            <a:fld id="{87C7F38E-47CE-40E1-AA31-A23ED3DEC0D6}" type="slidenum">
              <a:rPr lang="tr-TR" smtClean="0"/>
              <a:pPr/>
              <a:t>72</a:t>
            </a:fld>
            <a:endParaRPr lang="tr-TR"/>
          </a:p>
        </p:txBody>
      </p:sp>
      <p:sp>
        <p:nvSpPr>
          <p:cNvPr id="5" name="4 İçerik Yer Tutucusu"/>
          <p:cNvSpPr>
            <a:spLocks noGrp="1"/>
          </p:cNvSpPr>
          <p:nvPr>
            <p:ph sz="quarter" idx="1"/>
          </p:nvPr>
        </p:nvSpPr>
        <p:spPr/>
        <p:txBody>
          <a:bodyPr/>
          <a:lstStyle/>
          <a:p>
            <a:r>
              <a:rPr lang="tr-TR" dirty="0" smtClean="0"/>
              <a:t>Dil üzerinde </a:t>
            </a:r>
            <a:r>
              <a:rPr lang="tr-TR" dirty="0" err="1" smtClean="0"/>
              <a:t>papilla</a:t>
            </a:r>
            <a:r>
              <a:rPr lang="tr-TR" dirty="0" smtClean="0"/>
              <a:t> adlı çıkıntılarda </a:t>
            </a:r>
            <a:r>
              <a:rPr lang="tr-TR" b="1" dirty="0" smtClean="0"/>
              <a:t>tat tomurcukları </a:t>
            </a:r>
            <a:r>
              <a:rPr lang="tr-TR" dirty="0" smtClean="0"/>
              <a:t>bulunur</a:t>
            </a:r>
            <a:r>
              <a:rPr lang="tr-TR" b="1" dirty="0" smtClean="0"/>
              <a:t>. Tat tomurcuklarında </a:t>
            </a:r>
            <a:r>
              <a:rPr lang="tr-TR" dirty="0" smtClean="0"/>
              <a:t>tat duyusunu alan tüylü reseptör hücreler vardır. Tat tomurcukları dilin </a:t>
            </a:r>
            <a:r>
              <a:rPr lang="tr-TR" dirty="0" err="1" smtClean="0"/>
              <a:t>epitel</a:t>
            </a:r>
            <a:r>
              <a:rPr lang="tr-TR" dirty="0" smtClean="0"/>
              <a:t> tabakası içine gömülmüştür. Reseptör hücrelerin tüyleri, tomurcuğun tat deliğindedir</a:t>
            </a:r>
            <a:endParaRPr lang="tr-TR" dirty="0"/>
          </a:p>
        </p:txBody>
      </p:sp>
      <p:pic>
        <p:nvPicPr>
          <p:cNvPr id="6" name="Picture 2"/>
          <p:cNvPicPr>
            <a:picLocks noChangeAspect="1" noChangeArrowheads="1"/>
          </p:cNvPicPr>
          <p:nvPr/>
        </p:nvPicPr>
        <p:blipFill>
          <a:blip r:embed="rId2" cstate="print"/>
          <a:srcRect/>
          <a:stretch>
            <a:fillRect/>
          </a:stretch>
        </p:blipFill>
        <p:spPr bwMode="auto">
          <a:xfrm>
            <a:off x="3851920" y="3140968"/>
            <a:ext cx="3248025" cy="3371850"/>
          </a:xfrm>
          <a:prstGeom prst="rect">
            <a:avLst/>
          </a:prstGeom>
          <a:noFill/>
          <a:ln w="9525">
            <a:noFill/>
            <a:miter lim="800000"/>
            <a:headEnd/>
            <a:tailEnd/>
          </a:ln>
        </p:spPr>
      </p:pic>
      <p:sp>
        <p:nvSpPr>
          <p:cNvPr id="7" name="6 Metin kutusu"/>
          <p:cNvSpPr txBox="1"/>
          <p:nvPr/>
        </p:nvSpPr>
        <p:spPr>
          <a:xfrm>
            <a:off x="827584" y="3717032"/>
            <a:ext cx="2592288" cy="1754326"/>
          </a:xfrm>
          <a:prstGeom prst="rect">
            <a:avLst/>
          </a:prstGeom>
          <a:noFill/>
        </p:spPr>
        <p:txBody>
          <a:bodyPr wrap="square" rtlCol="0">
            <a:spAutoFit/>
          </a:bodyPr>
          <a:lstStyle/>
          <a:p>
            <a:r>
              <a:rPr lang="tr-TR" dirty="0" smtClean="0"/>
              <a:t>Duyu sinirleri reseptör hücreleri sarar ve onlarla </a:t>
            </a:r>
            <a:r>
              <a:rPr lang="tr-TR" dirty="0" err="1" smtClean="0"/>
              <a:t>sinaps</a:t>
            </a:r>
            <a:r>
              <a:rPr lang="tr-TR" dirty="0" smtClean="0"/>
              <a:t> yapar. Duyu sinirlerinde oluşan </a:t>
            </a:r>
            <a:r>
              <a:rPr lang="tr-TR" dirty="0" err="1" smtClean="0"/>
              <a:t>impulslar</a:t>
            </a:r>
            <a:r>
              <a:rPr lang="tr-TR" dirty="0" smtClean="0"/>
              <a:t>, beyin korteksine gider ve tat algılanır</a:t>
            </a:r>
            <a:endParaRPr lang="tr-T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73</a:t>
            </a:fld>
            <a:endParaRPr lang="tr-TR"/>
          </a:p>
        </p:txBody>
      </p:sp>
      <p:pic>
        <p:nvPicPr>
          <p:cNvPr id="21506" name="Picture 2"/>
          <p:cNvPicPr>
            <a:picLocks noGrp="1" noChangeAspect="1" noChangeArrowheads="1"/>
          </p:cNvPicPr>
          <p:nvPr>
            <p:ph sz="quarter" idx="1"/>
          </p:nvPr>
        </p:nvPicPr>
        <p:blipFill>
          <a:blip r:embed="rId2" cstate="print"/>
          <a:srcRect/>
          <a:stretch>
            <a:fillRect/>
          </a:stretch>
        </p:blipFill>
        <p:spPr bwMode="auto">
          <a:xfrm>
            <a:off x="486505" y="1268760"/>
            <a:ext cx="8170989" cy="5305078"/>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74</a:t>
            </a:fld>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691086" y="476672"/>
            <a:ext cx="7890451" cy="6097166"/>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75</a:t>
            </a:fld>
            <a:endParaRPr lang="tr-T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2051720" y="908721"/>
            <a:ext cx="4947701" cy="5665118"/>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2015-YGS</a:t>
            </a:r>
            <a:endParaRPr lang="tr-TR" dirty="0"/>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76</a:t>
            </a:fld>
            <a:endParaRPr lang="tr-TR"/>
          </a:p>
        </p:txBody>
      </p:sp>
      <p:pic>
        <p:nvPicPr>
          <p:cNvPr id="6" name="5 İçerik Yer Tutucusu"/>
          <p:cNvPicPr>
            <a:picLocks noGrp="1"/>
          </p:cNvPicPr>
          <p:nvPr>
            <p:ph sz="quarter" idx="1"/>
          </p:nvPr>
        </p:nvPicPr>
        <p:blipFill>
          <a:blip r:embed="rId2" cstate="print"/>
          <a:srcRect/>
          <a:stretch>
            <a:fillRect/>
          </a:stretch>
        </p:blipFill>
        <p:spPr bwMode="auto">
          <a:xfrm>
            <a:off x="2305314" y="1447800"/>
            <a:ext cx="4990571" cy="4572000"/>
          </a:xfrm>
          <a:prstGeom prst="rect">
            <a:avLst/>
          </a:prstGeom>
          <a:noFill/>
          <a:ln w="9525">
            <a:noFill/>
            <a:miter lim="800000"/>
            <a:headEnd/>
            <a:tailEnd/>
          </a:ln>
        </p:spPr>
      </p:pic>
      <p:sp>
        <p:nvSpPr>
          <p:cNvPr id="7" name="6 Dikdörtgen"/>
          <p:cNvSpPr/>
          <p:nvPr/>
        </p:nvSpPr>
        <p:spPr>
          <a:xfrm>
            <a:off x="1907704" y="5445224"/>
            <a:ext cx="367240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77</a:t>
            </a:fld>
            <a:endParaRPr lang="tr-TR"/>
          </a:p>
        </p:txBody>
      </p:sp>
      <p:pic>
        <p:nvPicPr>
          <p:cNvPr id="1027" name="Picture 3"/>
          <p:cNvPicPr>
            <a:picLocks noGrp="1" noChangeAspect="1" noChangeArrowheads="1"/>
          </p:cNvPicPr>
          <p:nvPr>
            <p:ph sz="quarter" idx="1"/>
          </p:nvPr>
        </p:nvPicPr>
        <p:blipFill>
          <a:blip r:embed="rId2" cstate="print"/>
          <a:srcRect/>
          <a:stretch>
            <a:fillRect/>
          </a:stretch>
        </p:blipFill>
        <p:spPr bwMode="auto">
          <a:xfrm>
            <a:off x="871805" y="1794112"/>
            <a:ext cx="7516619" cy="2787413"/>
          </a:xfrm>
          <a:prstGeom prst="rect">
            <a:avLst/>
          </a:prstGeom>
          <a:noFill/>
          <a:ln w="9525">
            <a:noFill/>
            <a:miter lim="800000"/>
            <a:headEnd/>
            <a:tailEnd/>
          </a:ln>
        </p:spPr>
      </p:pic>
      <p:sp>
        <p:nvSpPr>
          <p:cNvPr id="9" name="8 Oval"/>
          <p:cNvSpPr/>
          <p:nvPr/>
        </p:nvSpPr>
        <p:spPr>
          <a:xfrm>
            <a:off x="5796136" y="3501008"/>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78</a:t>
            </a:fld>
            <a:endParaRPr lang="tr-TR"/>
          </a:p>
        </p:txBody>
      </p:sp>
      <p:pic>
        <p:nvPicPr>
          <p:cNvPr id="2051" name="Picture 3"/>
          <p:cNvPicPr>
            <a:picLocks noGrp="1" noChangeAspect="1" noChangeArrowheads="1"/>
          </p:cNvPicPr>
          <p:nvPr>
            <p:ph sz="quarter" idx="1"/>
          </p:nvPr>
        </p:nvPicPr>
        <p:blipFill>
          <a:blip r:embed="rId2" cstate="print"/>
          <a:srcRect/>
          <a:stretch>
            <a:fillRect/>
          </a:stretch>
        </p:blipFill>
        <p:spPr bwMode="auto">
          <a:xfrm>
            <a:off x="1475656" y="1766541"/>
            <a:ext cx="6624736" cy="3919636"/>
          </a:xfrm>
          <a:prstGeom prst="rect">
            <a:avLst/>
          </a:prstGeom>
          <a:noFill/>
          <a:ln w="9525">
            <a:noFill/>
            <a:miter lim="800000"/>
            <a:headEnd/>
            <a:tailEnd/>
          </a:ln>
        </p:spPr>
      </p:pic>
      <p:sp>
        <p:nvSpPr>
          <p:cNvPr id="9" name="8 Oval"/>
          <p:cNvSpPr/>
          <p:nvPr/>
        </p:nvSpPr>
        <p:spPr>
          <a:xfrm>
            <a:off x="4716016" y="5157192"/>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79</a:t>
            </a:fld>
            <a:endParaRPr lang="tr-TR"/>
          </a:p>
        </p:txBody>
      </p:sp>
      <p:pic>
        <p:nvPicPr>
          <p:cNvPr id="3075" name="Picture 3"/>
          <p:cNvPicPr>
            <a:picLocks noGrp="1" noChangeAspect="1" noChangeArrowheads="1"/>
          </p:cNvPicPr>
          <p:nvPr>
            <p:ph sz="quarter" idx="1"/>
          </p:nvPr>
        </p:nvPicPr>
        <p:blipFill>
          <a:blip r:embed="rId2" cstate="print"/>
          <a:srcRect/>
          <a:stretch>
            <a:fillRect/>
          </a:stretch>
        </p:blipFill>
        <p:spPr bwMode="auto">
          <a:xfrm>
            <a:off x="1404864" y="1518876"/>
            <a:ext cx="6767535" cy="3334111"/>
          </a:xfrm>
          <a:prstGeom prst="rect">
            <a:avLst/>
          </a:prstGeom>
          <a:noFill/>
          <a:ln w="9525">
            <a:noFill/>
            <a:miter lim="800000"/>
            <a:headEnd/>
            <a:tailEnd/>
          </a:ln>
        </p:spPr>
      </p:pic>
      <p:sp>
        <p:nvSpPr>
          <p:cNvPr id="9" name="8 Oval"/>
          <p:cNvSpPr/>
          <p:nvPr/>
        </p:nvSpPr>
        <p:spPr>
          <a:xfrm>
            <a:off x="1475656" y="3789040"/>
            <a:ext cx="28803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a:t>
            </a:fld>
            <a:endParaRPr lang="tr-TR"/>
          </a:p>
        </p:txBody>
      </p:sp>
      <p:sp>
        <p:nvSpPr>
          <p:cNvPr id="3" name="2 İçerik Yer Tutucusu"/>
          <p:cNvSpPr>
            <a:spLocks noGrp="1"/>
          </p:cNvSpPr>
          <p:nvPr>
            <p:ph sz="quarter" idx="1"/>
          </p:nvPr>
        </p:nvSpPr>
        <p:spPr/>
        <p:txBody>
          <a:bodyPr>
            <a:normAutofit/>
          </a:bodyPr>
          <a:lstStyle/>
          <a:p>
            <a:r>
              <a:rPr lang="tr-TR" b="1" u="sng" dirty="0" smtClean="0"/>
              <a:t>2.Damar Tabaka (KOROİD)</a:t>
            </a:r>
            <a:r>
              <a:rPr lang="tr-TR" dirty="0" smtClean="0"/>
              <a:t>: Kan damarları bakımından zengin, </a:t>
            </a:r>
            <a:r>
              <a:rPr lang="tr-TR" dirty="0" err="1" smtClean="0"/>
              <a:t>melanin</a:t>
            </a:r>
            <a:r>
              <a:rPr lang="tr-TR" dirty="0" smtClean="0"/>
              <a:t> pigmenti taşıyan hücrelerden oluşan tabakadır.Pigmentler göze gelen ışığın çoğunu emer ve gözün içini karanlık oda görünümlü olmasını sağlar.Böylece ışık yansımaz. </a:t>
            </a:r>
          </a:p>
          <a:p>
            <a:r>
              <a:rPr lang="tr-TR" dirty="0" smtClean="0"/>
              <a:t>Gözün ön kısmında farklılaşarak </a:t>
            </a:r>
            <a:r>
              <a:rPr lang="tr-TR" u="sng" dirty="0" err="1" smtClean="0"/>
              <a:t>İRİS</a:t>
            </a:r>
            <a:r>
              <a:rPr lang="tr-TR" dirty="0" err="1" smtClean="0"/>
              <a:t>’i</a:t>
            </a:r>
            <a:r>
              <a:rPr lang="tr-TR" dirty="0" smtClean="0"/>
              <a:t> ve </a:t>
            </a:r>
            <a:r>
              <a:rPr lang="tr-TR" u="sng" dirty="0" smtClean="0"/>
              <a:t>göz merceğini</a:t>
            </a:r>
            <a:r>
              <a:rPr lang="tr-TR" dirty="0" smtClean="0"/>
              <a:t> </a:t>
            </a:r>
            <a:r>
              <a:rPr lang="tr-TR" u="sng" dirty="0" smtClean="0"/>
              <a:t>tutan askıları </a:t>
            </a:r>
            <a:r>
              <a:rPr lang="tr-TR" dirty="0" smtClean="0"/>
              <a:t>oluşturur. İris,ışığın göz merceği haricindeki kısımlara dağılmasına engel olur.Göz bebeği sayesinde göze gelen ışığın miktarı ayarlanır.</a:t>
            </a:r>
            <a:endParaRPr lang="tr-T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80</a:t>
            </a:fld>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1835696" y="188640"/>
            <a:ext cx="5418370" cy="6143555"/>
          </a:xfrm>
          <a:prstGeom prst="rect">
            <a:avLst/>
          </a:prstGeom>
          <a:noFill/>
          <a:ln w="9525">
            <a:noFill/>
            <a:miter lim="800000"/>
            <a:headEnd/>
            <a:tailEnd/>
          </a:ln>
        </p:spPr>
      </p:pic>
      <p:sp>
        <p:nvSpPr>
          <p:cNvPr id="7" name="6 Oval"/>
          <p:cNvSpPr/>
          <p:nvPr/>
        </p:nvSpPr>
        <p:spPr>
          <a:xfrm>
            <a:off x="1835696" y="551723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81</a:t>
            </a:fld>
            <a:endParaRPr lang="tr-TR"/>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058648" y="1072864"/>
            <a:ext cx="6681703" cy="4156335"/>
          </a:xfrm>
          <a:prstGeom prst="rect">
            <a:avLst/>
          </a:prstGeom>
          <a:noFill/>
          <a:ln w="9525">
            <a:noFill/>
            <a:miter lim="800000"/>
            <a:headEnd/>
            <a:tailEnd/>
          </a:ln>
        </p:spPr>
      </p:pic>
      <p:sp>
        <p:nvSpPr>
          <p:cNvPr id="7" name="6 Oval"/>
          <p:cNvSpPr/>
          <p:nvPr/>
        </p:nvSpPr>
        <p:spPr>
          <a:xfrm>
            <a:off x="5508104" y="4005064"/>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82</a:t>
            </a:fld>
            <a:endParaRPr lang="tr-T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1121853" y="877364"/>
            <a:ext cx="7483850" cy="4135812"/>
          </a:xfrm>
          <a:prstGeom prst="rect">
            <a:avLst/>
          </a:prstGeom>
          <a:noFill/>
          <a:ln w="9525">
            <a:noFill/>
            <a:miter lim="800000"/>
            <a:headEnd/>
            <a:tailEnd/>
          </a:ln>
        </p:spPr>
      </p:pic>
      <p:sp>
        <p:nvSpPr>
          <p:cNvPr id="7" name="6 Oval"/>
          <p:cNvSpPr/>
          <p:nvPr/>
        </p:nvSpPr>
        <p:spPr>
          <a:xfrm>
            <a:off x="1187624" y="4221088"/>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83</a:t>
            </a:fld>
            <a:endParaRPr lang="tr-T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759312" y="1366190"/>
            <a:ext cx="8288046" cy="3430962"/>
          </a:xfrm>
          <a:prstGeom prst="rect">
            <a:avLst/>
          </a:prstGeom>
          <a:noFill/>
          <a:ln w="9525">
            <a:noFill/>
            <a:miter lim="800000"/>
            <a:headEnd/>
            <a:tailEnd/>
          </a:ln>
        </p:spPr>
      </p:pic>
      <p:sp>
        <p:nvSpPr>
          <p:cNvPr id="7" name="6 Oval"/>
          <p:cNvSpPr/>
          <p:nvPr/>
        </p:nvSpPr>
        <p:spPr>
          <a:xfrm>
            <a:off x="827584" y="3789040"/>
            <a:ext cx="2880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84</a:t>
            </a:fld>
            <a:endParaRPr lang="tr-TR"/>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1210220" y="410780"/>
            <a:ext cx="7034187" cy="5034444"/>
          </a:xfrm>
          <a:prstGeom prst="rect">
            <a:avLst/>
          </a:prstGeom>
          <a:noFill/>
          <a:ln w="9525">
            <a:noFill/>
            <a:miter lim="800000"/>
            <a:headEnd/>
            <a:tailEnd/>
          </a:ln>
        </p:spPr>
      </p:pic>
      <p:sp>
        <p:nvSpPr>
          <p:cNvPr id="7" name="6 Oval"/>
          <p:cNvSpPr/>
          <p:nvPr/>
        </p:nvSpPr>
        <p:spPr>
          <a:xfrm>
            <a:off x="1259632" y="3861048"/>
            <a:ext cx="3600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85</a:t>
            </a:fld>
            <a:endParaRPr lang="tr-TR"/>
          </a:p>
        </p:txBody>
      </p:sp>
      <p:pic>
        <p:nvPicPr>
          <p:cNvPr id="5122" name="Picture 2"/>
          <p:cNvPicPr>
            <a:picLocks noGrp="1" noChangeAspect="1" noChangeArrowheads="1"/>
          </p:cNvPicPr>
          <p:nvPr>
            <p:ph sz="quarter" idx="1"/>
          </p:nvPr>
        </p:nvPicPr>
        <p:blipFill>
          <a:blip r:embed="rId2" cstate="print"/>
          <a:srcRect/>
          <a:stretch>
            <a:fillRect/>
          </a:stretch>
        </p:blipFill>
        <p:spPr bwMode="auto">
          <a:xfrm>
            <a:off x="894729" y="1132468"/>
            <a:ext cx="7133655" cy="3880708"/>
          </a:xfrm>
          <a:prstGeom prst="rect">
            <a:avLst/>
          </a:prstGeom>
          <a:noFill/>
          <a:ln w="9525">
            <a:noFill/>
            <a:miter lim="800000"/>
            <a:headEnd/>
            <a:tailEnd/>
          </a:ln>
        </p:spPr>
      </p:pic>
      <p:sp>
        <p:nvSpPr>
          <p:cNvPr id="7" name="6 Oval"/>
          <p:cNvSpPr/>
          <p:nvPr/>
        </p:nvSpPr>
        <p:spPr>
          <a:xfrm>
            <a:off x="4716016" y="4509120"/>
            <a:ext cx="36004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86</a:t>
            </a:fld>
            <a:endParaRPr lang="tr-TR"/>
          </a:p>
        </p:txBody>
      </p:sp>
      <p:pic>
        <p:nvPicPr>
          <p:cNvPr id="6146" name="Picture 2"/>
          <p:cNvPicPr>
            <a:picLocks noGrp="1" noChangeAspect="1" noChangeArrowheads="1"/>
          </p:cNvPicPr>
          <p:nvPr>
            <p:ph sz="quarter" idx="1"/>
          </p:nvPr>
        </p:nvPicPr>
        <p:blipFill>
          <a:blip r:embed="rId2" cstate="print"/>
          <a:srcRect/>
          <a:stretch>
            <a:fillRect/>
          </a:stretch>
        </p:blipFill>
        <p:spPr bwMode="auto">
          <a:xfrm>
            <a:off x="1058547" y="1244042"/>
            <a:ext cx="6969838" cy="3625117"/>
          </a:xfrm>
          <a:prstGeom prst="rect">
            <a:avLst/>
          </a:prstGeom>
          <a:noFill/>
          <a:ln w="9525">
            <a:noFill/>
            <a:miter lim="800000"/>
            <a:headEnd/>
            <a:tailEnd/>
          </a:ln>
        </p:spPr>
      </p:pic>
      <p:sp>
        <p:nvSpPr>
          <p:cNvPr id="7" name="6 Oval"/>
          <p:cNvSpPr/>
          <p:nvPr/>
        </p:nvSpPr>
        <p:spPr>
          <a:xfrm>
            <a:off x="2483768" y="4293096"/>
            <a:ext cx="36004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87</a:t>
            </a:fld>
            <a:endParaRPr lang="tr-T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266062" y="826348"/>
            <a:ext cx="7050354" cy="4055215"/>
          </a:xfrm>
          <a:prstGeom prst="rect">
            <a:avLst/>
          </a:prstGeom>
          <a:noFill/>
          <a:ln w="9525">
            <a:noFill/>
            <a:miter lim="800000"/>
            <a:headEnd/>
            <a:tailEnd/>
          </a:ln>
        </p:spPr>
      </p:pic>
      <p:sp>
        <p:nvSpPr>
          <p:cNvPr id="7" name="6 Oval"/>
          <p:cNvSpPr/>
          <p:nvPr/>
        </p:nvSpPr>
        <p:spPr>
          <a:xfrm>
            <a:off x="1331640" y="4005064"/>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88</a:t>
            </a:fld>
            <a:endParaRPr lang="tr-TR"/>
          </a:p>
        </p:txBody>
      </p:sp>
      <p:sp>
        <p:nvSpPr>
          <p:cNvPr id="5" name="4 İçerik Yer Tutucusu"/>
          <p:cNvSpPr>
            <a:spLocks noGrp="1"/>
          </p:cNvSpPr>
          <p:nvPr>
            <p:ph sz="quarter" idx="1"/>
          </p:nvPr>
        </p:nvSpPr>
        <p:spPr/>
        <p:txBody>
          <a:bodyPr/>
          <a:lstStyle/>
          <a:p>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5" name="4 Altbilgi Yer Tutucusu"/>
          <p:cNvSpPr>
            <a:spLocks noGrp="1"/>
          </p:cNvSpPr>
          <p:nvPr>
            <p:ph type="ftr" sz="quarter" idx="11"/>
          </p:nvPr>
        </p:nvSpPr>
        <p:spPr/>
        <p:txBody>
          <a:bodyPr/>
          <a:lstStyle/>
          <a:p>
            <a:r>
              <a:rPr lang="tr-TR" smtClean="0"/>
              <a:t>Copyright Tzn Arc</a:t>
            </a:r>
            <a:endParaRPr lang="tr-TR"/>
          </a:p>
        </p:txBody>
      </p:sp>
      <p:sp>
        <p:nvSpPr>
          <p:cNvPr id="4" name="3 Slayt Numarası Yer Tutucusu"/>
          <p:cNvSpPr>
            <a:spLocks noGrp="1"/>
          </p:cNvSpPr>
          <p:nvPr>
            <p:ph type="sldNum" sz="quarter" idx="12"/>
          </p:nvPr>
        </p:nvSpPr>
        <p:spPr/>
        <p:txBody>
          <a:bodyPr/>
          <a:lstStyle/>
          <a:p>
            <a:fld id="{87C7F38E-47CE-40E1-AA31-A23ED3DEC0D6}" type="slidenum">
              <a:rPr lang="tr-TR" smtClean="0"/>
              <a:pPr/>
              <a:t>9</a:t>
            </a:fld>
            <a:endParaRPr lang="tr-TR"/>
          </a:p>
        </p:txBody>
      </p:sp>
      <p:pic>
        <p:nvPicPr>
          <p:cNvPr id="3" name="Picture 2"/>
          <p:cNvPicPr>
            <a:picLocks noGrp="1" noChangeAspect="1" noChangeArrowheads="1"/>
          </p:cNvPicPr>
          <p:nvPr>
            <p:ph sz="quarter" idx="1"/>
          </p:nvPr>
        </p:nvPicPr>
        <p:blipFill>
          <a:blip r:embed="rId2" cstate="print"/>
          <a:srcRect/>
          <a:stretch>
            <a:fillRect/>
          </a:stretch>
        </p:blipFill>
        <p:spPr bwMode="auto">
          <a:xfrm>
            <a:off x="395536" y="0"/>
            <a:ext cx="8568952" cy="621249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isse Senedi">
  <a:themeElements>
    <a:clrScheme name="Hisse Senedi">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Hisse Senedi">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Hisse Senedi">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561</TotalTime>
  <Words>1979</Words>
  <Application>Microsoft Office PowerPoint</Application>
  <PresentationFormat>Ekran Gösterisi (4:3)</PresentationFormat>
  <Paragraphs>296</Paragraphs>
  <Slides>88</Slides>
  <Notes>0</Notes>
  <HiddenSlides>0</HiddenSlides>
  <MMClips>0</MMClips>
  <ScaleCrop>false</ScaleCrop>
  <HeadingPairs>
    <vt:vector size="4" baseType="variant">
      <vt:variant>
        <vt:lpstr>Tema</vt:lpstr>
      </vt:variant>
      <vt:variant>
        <vt:i4>1</vt:i4>
      </vt:variant>
      <vt:variant>
        <vt:lpstr>Slayt Başlıkları</vt:lpstr>
      </vt:variant>
      <vt:variant>
        <vt:i4>88</vt:i4>
      </vt:variant>
    </vt:vector>
  </HeadingPairs>
  <TitlesOfParts>
    <vt:vector size="89" baseType="lpstr">
      <vt:lpstr>Hisse Senedi</vt:lpstr>
      <vt:lpstr>DUYU ORGANLARI</vt:lpstr>
      <vt:lpstr>RESEPTÖRLER</vt:lpstr>
      <vt:lpstr>Slayt 3</vt:lpstr>
      <vt:lpstr>GÖZ</vt:lpstr>
      <vt:lpstr>Slayt 5</vt:lpstr>
      <vt:lpstr>Slayt 6</vt:lpstr>
      <vt:lpstr>Slayt 7</vt:lpstr>
      <vt:lpstr>Slayt 8</vt:lpstr>
      <vt:lpstr>Slayt 9</vt:lpstr>
      <vt:lpstr>Slayt 10</vt:lpstr>
      <vt:lpstr>GÖZ UYUMU</vt:lpstr>
      <vt:lpstr>GÖZ UYUMU</vt:lpstr>
      <vt:lpstr>Slayt 13</vt:lpstr>
      <vt:lpstr>Slayt 14</vt:lpstr>
      <vt:lpstr>Slayt 15</vt:lpstr>
      <vt:lpstr>Slayt 16</vt:lpstr>
      <vt:lpstr>Slayt 17</vt:lpstr>
      <vt:lpstr>Slayt 18</vt:lpstr>
      <vt:lpstr>Slayt 19</vt:lpstr>
      <vt:lpstr>Slayt 20</vt:lpstr>
      <vt:lpstr>Slayt 21</vt:lpstr>
      <vt:lpstr>Slayt 22</vt:lpstr>
      <vt:lpstr>Slayt 23</vt:lpstr>
      <vt:lpstr>Slayt 24</vt:lpstr>
      <vt:lpstr>Slayt 25</vt:lpstr>
      <vt:lpstr>GÖRME OLAYI</vt:lpstr>
      <vt:lpstr>GÖZE YARDIMCI YAPILAR</vt:lpstr>
      <vt:lpstr>Slayt 28</vt:lpstr>
      <vt:lpstr>Işığın İzlediği Yol</vt:lpstr>
      <vt:lpstr>Slayt 30</vt:lpstr>
      <vt:lpstr>GÖRME BOZUKLUKLARI</vt:lpstr>
      <vt:lpstr>Slayt 32</vt:lpstr>
      <vt:lpstr>Slayt 33</vt:lpstr>
      <vt:lpstr>Slayt 34</vt:lpstr>
      <vt:lpstr>Slayt 35</vt:lpstr>
      <vt:lpstr>Slayt 36</vt:lpstr>
      <vt:lpstr>Slayt 37</vt:lpstr>
      <vt:lpstr>KULAK</vt:lpstr>
      <vt:lpstr>KULAK</vt:lpstr>
      <vt:lpstr>Slayt 40</vt:lpstr>
      <vt:lpstr>Slayt 41</vt:lpstr>
      <vt:lpstr>Slayt 42</vt:lpstr>
      <vt:lpstr>Slayt 43</vt:lpstr>
      <vt:lpstr>KOHLEAR LABİRENT</vt:lpstr>
      <vt:lpstr>KORTİ ORGANI</vt:lpstr>
      <vt:lpstr>Slayt 46</vt:lpstr>
      <vt:lpstr>Slayt 47</vt:lpstr>
      <vt:lpstr>İŞİTME</vt:lpstr>
      <vt:lpstr>DENGE OLAYI</vt:lpstr>
      <vt:lpstr>Slayt 50</vt:lpstr>
      <vt:lpstr>Slayt 51</vt:lpstr>
      <vt:lpstr>Slayt 52</vt:lpstr>
      <vt:lpstr>Slayt 53</vt:lpstr>
      <vt:lpstr>Slayt 54</vt:lpstr>
      <vt:lpstr>DERİ</vt:lpstr>
      <vt:lpstr>GÖREVLERİ</vt:lpstr>
      <vt:lpstr>EPİDERMİS</vt:lpstr>
      <vt:lpstr>Slayt 58</vt:lpstr>
      <vt:lpstr>DERMİS(ALT DERİ)</vt:lpstr>
      <vt:lpstr>Slayt 60</vt:lpstr>
      <vt:lpstr>DERİDEKİ RESEPTÖRLER</vt:lpstr>
      <vt:lpstr>KAPSÜLSÜZ RESEPTÖRLER</vt:lpstr>
      <vt:lpstr>KAPSÜLLÜ RESEPTÖRLER</vt:lpstr>
      <vt:lpstr>Slayt 64</vt:lpstr>
      <vt:lpstr>BURUN</vt:lpstr>
      <vt:lpstr>BURUN</vt:lpstr>
      <vt:lpstr>Slayt 67</vt:lpstr>
      <vt:lpstr>Slayt 68</vt:lpstr>
      <vt:lpstr>Slayt 69</vt:lpstr>
      <vt:lpstr>Slayt 70</vt:lpstr>
      <vt:lpstr>Slayt 71</vt:lpstr>
      <vt:lpstr>Slayt 72</vt:lpstr>
      <vt:lpstr>Slayt 73</vt:lpstr>
      <vt:lpstr>Slayt 74</vt:lpstr>
      <vt:lpstr>Slayt 75</vt:lpstr>
      <vt:lpstr>2015-YGS</vt:lpstr>
      <vt:lpstr>Slayt 77</vt:lpstr>
      <vt:lpstr>Slayt 78</vt:lpstr>
      <vt:lpstr>Slayt 79</vt:lpstr>
      <vt:lpstr>Slayt 80</vt:lpstr>
      <vt:lpstr>Slayt 81</vt:lpstr>
      <vt:lpstr>Slayt 82</vt:lpstr>
      <vt:lpstr>Slayt 83</vt:lpstr>
      <vt:lpstr>Slayt 84</vt:lpstr>
      <vt:lpstr>Slayt 85</vt:lpstr>
      <vt:lpstr>Slayt 86</vt:lpstr>
      <vt:lpstr>Slayt 87</vt:lpstr>
      <vt:lpstr>Slayt 88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pc</dc:creator>
  <cp:lastModifiedBy>pc</cp:lastModifiedBy>
  <cp:revision>73</cp:revision>
  <dcterms:created xsi:type="dcterms:W3CDTF">2014-02-15T09:49:39Z</dcterms:created>
  <dcterms:modified xsi:type="dcterms:W3CDTF">2017-01-12T10:28:57Z</dcterms:modified>
</cp:coreProperties>
</file>